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62" r:id="rId3"/>
    <p:sldId id="257" r:id="rId4"/>
    <p:sldId id="258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1"/>
    <p:restoredTop sz="85747"/>
  </p:normalViewPr>
  <p:slideViewPr>
    <p:cSldViewPr snapToGrid="0" snapToObjects="1">
      <p:cViewPr varScale="1">
        <p:scale>
          <a:sx n="60" d="100"/>
          <a:sy n="60" d="100"/>
        </p:scale>
        <p:origin x="84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B1D3F-5D95-DC4F-8050-DC8EEC69D4D8}" type="datetimeFigureOut">
              <a:rPr kumimoji="1" lang="ko-KR" altLang="en-US" smtClean="0"/>
              <a:t>2019-02-05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74646-A08A-3D4C-85B9-4BF462BF2C7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33577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64294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27354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19262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900242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12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356873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13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737734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14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47235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15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460054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16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0098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17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977681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18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61385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19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623244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20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99812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21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02492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22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006483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23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767512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4646-A08A-3D4C-85B9-4BF462BF2C7F}" type="slidenum">
              <a:rPr kumimoji="1" lang="ko-KR" altLang="en-US" smtClean="0"/>
              <a:t>24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44358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2019-02-05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9439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2019-02-05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6439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2019-02-05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90235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2019-02-05</a:t>
            </a:fld>
            <a:endParaRPr kumimoji="1"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54849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2019-02-05</a:t>
            </a:fld>
            <a:endParaRPr kumimoji="1"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67174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2019-02-05</a:t>
            </a:fld>
            <a:endParaRPr kumimoji="1"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799378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백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2019-02-05</a:t>
            </a:fld>
            <a:endParaRPr kumimoji="1"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91295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2019-02-05</a:t>
            </a:fld>
            <a:endParaRPr kumimoji="1"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3681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2019-02-05</a:t>
            </a:fld>
            <a:endParaRPr kumimoji="1"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05117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2019-02-05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8163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E303-31C2-B84B-8280-2164C8E30B8A}" type="datetimeFigureOut">
              <a:rPr kumimoji="1" lang="ko-KR" altLang="en-US" smtClean="0"/>
              <a:t>2019-02-05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9964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0E303-31C2-B84B-8280-2164C8E30B8A}" type="datetimeFigureOut">
              <a:rPr kumimoji="1" lang="ko-KR" altLang="en-US" smtClean="0"/>
              <a:t>2019-02-05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5069A-28DD-C141-9790-EB778E267BF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990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iobe.com/tiobe-index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iobe.com/tiobe-index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tiobe.com/tiobe-index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onda.io/en/latest/miniconda.html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aconda.com/distribution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pycharm/download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pycharm/download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pycharm/download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pycharm/download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pycharm/download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pycharm/download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46406"/>
          </a:xfrm>
        </p:spPr>
        <p:txBody>
          <a:bodyPr/>
          <a:lstStyle/>
          <a:p>
            <a:r>
              <a:rPr kumimoji="1" lang="ko-KR" altLang="en-US" dirty="0"/>
              <a:t>파이썬</a:t>
            </a:r>
          </a:p>
        </p:txBody>
      </p:sp>
      <p:sp>
        <p:nvSpPr>
          <p:cNvPr id="3" name="부제 2"/>
          <p:cNvSpPr>
            <a:spLocks noGrp="1"/>
          </p:cNvSpPr>
          <p:nvPr>
            <p:ph type="subTitle" idx="1"/>
          </p:nvPr>
        </p:nvSpPr>
        <p:spPr>
          <a:xfrm>
            <a:off x="1524000" y="2406284"/>
            <a:ext cx="9144000" cy="1655762"/>
          </a:xfrm>
        </p:spPr>
        <p:txBody>
          <a:bodyPr/>
          <a:lstStyle/>
          <a:p>
            <a:r>
              <a:rPr kumimoji="1" lang="en-US" altLang="ko-KR" dirty="0"/>
              <a:t>1</a:t>
            </a:r>
            <a:r>
              <a:rPr kumimoji="1" lang="ko-KR" altLang="en-US" dirty="0"/>
              <a:t>장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670306" y="4062046"/>
            <a:ext cx="10337663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b="1" i="0" dirty="0">
                <a:solidFill>
                  <a:srgbClr val="000000"/>
                </a:solidFill>
                <a:effectLst/>
                <a:latin typeface="Malgun Gothic" charset="-127"/>
              </a:rPr>
              <a:t> </a:t>
            </a:r>
            <a:r>
              <a:rPr lang="en-US" altLang="ko-KR" b="1" i="0" dirty="0">
                <a:solidFill>
                  <a:srgbClr val="000000"/>
                </a:solidFill>
                <a:effectLst/>
                <a:latin typeface="Malgun Gothic" charset="-127"/>
              </a:rPr>
              <a:t>Python is Interpreted: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Malgun Gothic" charset="-127"/>
              </a:rPr>
              <a:t> 인터프리터에 의해 실행 시 처리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Malgun Gothic" charset="-127"/>
              </a:rPr>
              <a:t>,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Malgun Gothic" charset="-127"/>
              </a:rPr>
              <a:t> 프로그램을 컴파일 할 필요가 없다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Malgun Gothic" charset="-127"/>
              </a:rPr>
              <a:t>.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dirty="0">
                <a:solidFill>
                  <a:srgbClr val="000000"/>
                </a:solidFill>
                <a:latin typeface="Malgun Gothic" charset="-127"/>
              </a:rPr>
              <a:t> </a:t>
            </a:r>
            <a:r>
              <a:rPr lang="en-US" altLang="ko-KR" b="1" i="0" dirty="0">
                <a:solidFill>
                  <a:srgbClr val="000000"/>
                </a:solidFill>
                <a:effectLst/>
                <a:latin typeface="Malgun Gothic" charset="-127"/>
              </a:rPr>
              <a:t>Python is Interactive: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Malgun Gothic" charset="-127"/>
              </a:rPr>
              <a:t> 파이썬 프롬프트를 통해 인터프리터와 상호 작용을 할 수 있다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Malgun Gothic" charset="-127"/>
              </a:rPr>
              <a:t>.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b="1" i="0" dirty="0">
                <a:solidFill>
                  <a:srgbClr val="000000"/>
                </a:solidFill>
                <a:effectLst/>
                <a:latin typeface="Malgun Gothic" charset="-127"/>
              </a:rPr>
              <a:t> </a:t>
            </a:r>
            <a:r>
              <a:rPr lang="en-US" altLang="ko-KR" b="1" i="0" dirty="0">
                <a:solidFill>
                  <a:srgbClr val="000000"/>
                </a:solidFill>
                <a:effectLst/>
                <a:latin typeface="Malgun Gothic" charset="-127"/>
              </a:rPr>
              <a:t>Object-Oriented: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Malgun Gothic" charset="-127"/>
              </a:rPr>
              <a:t> 객체지향 스태일 또는 개체 내에서 코드를 캡슐화 하는 프로그래밍이 가능하다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Malgun Gothic" charset="-127"/>
              </a:rPr>
              <a:t>.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b="1" i="0" dirty="0">
                <a:solidFill>
                  <a:srgbClr val="000000"/>
                </a:solidFill>
                <a:effectLst/>
                <a:latin typeface="Malgun Gothic" charset="-127"/>
              </a:rPr>
              <a:t> </a:t>
            </a:r>
            <a:r>
              <a:rPr lang="en-US" altLang="ko-KR" b="1" i="0" dirty="0">
                <a:solidFill>
                  <a:srgbClr val="000000"/>
                </a:solidFill>
                <a:effectLst/>
                <a:latin typeface="Malgun Gothic" charset="-127"/>
              </a:rPr>
              <a:t>Python is Beginner's Language: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Malgun Gothic" charset="-127"/>
              </a:rPr>
              <a:t> 파이썬은 초보 프로그래머를 위한 훌륭한 언어이며 게임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Malgun Gothic" charset="-127"/>
              </a:rPr>
              <a:t>, 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Malgun Gothic" charset="-127"/>
              </a:rPr>
              <a:t>웹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Malgun Gothic" charset="-127"/>
              </a:rPr>
              <a:t>, </a:t>
            </a:r>
            <a:br>
              <a:rPr lang="en-US" altLang="ko-KR" b="0" i="0" dirty="0">
                <a:solidFill>
                  <a:srgbClr val="000000"/>
                </a:solidFill>
                <a:effectLst/>
                <a:latin typeface="Malgun Gothic" charset="-127"/>
              </a:rPr>
            </a:br>
            <a:r>
              <a:rPr lang="en-US" altLang="ko-KR" b="0" i="0" dirty="0">
                <a:solidFill>
                  <a:srgbClr val="000000"/>
                </a:solidFill>
                <a:effectLst/>
                <a:latin typeface="Malgun Gothic" charset="-127"/>
              </a:rPr>
              <a:t>				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Malgun Gothic" charset="-127"/>
              </a:rPr>
              <a:t> 데이터 분석에서 다양한 애플리케이션의 개발까지 지원한다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Malgun Gothic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0288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1"/>
          <p:cNvSpPr txBox="1"/>
          <p:nvPr/>
        </p:nvSpPr>
        <p:spPr>
          <a:xfrm>
            <a:off x="633046" y="363416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/>
              <a:t>파이썬 이란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86828" y="1113692"/>
            <a:ext cx="8779070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dirty="0"/>
              <a:t>1990</a:t>
            </a:r>
            <a:r>
              <a:rPr lang="ko-KR" altLang="en-US" dirty="0"/>
              <a:t>년 암스테르담의 귀도 반 로섬</a:t>
            </a:r>
            <a:r>
              <a:rPr lang="en-US" altLang="ko-KR" dirty="0"/>
              <a:t>(Guido Van Rossum)</a:t>
            </a:r>
            <a:r>
              <a:rPr lang="ko-KR" altLang="en-US" dirty="0"/>
              <a:t>이 개발한 인터프리터 언어</a:t>
            </a:r>
            <a:endParaRPr kumimoji="0" lang="x-none" altLang="x-none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 descr="http://linkback.itworld.co.kr/images/onebyone.gif?action_id=7fd9294de3d49d2afbe073e1f6943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linkback.itworld.co.kr/images/onebyone.gif?action_id=6fcfc59988cc76e87da33946f8f267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5" y="5216769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gvanrossum.github.io/images/IMG_21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061" y="1673497"/>
            <a:ext cx="15811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2053628" y="4758789"/>
            <a:ext cx="883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ko-KR" dirty="0"/>
              <a:t>-</a:t>
            </a:r>
            <a:r>
              <a:rPr kumimoji="1" lang="ko-KR" altLang="en-US" dirty="0"/>
              <a:t> </a:t>
            </a:r>
            <a:r>
              <a:rPr kumimoji="1" lang="en-US" altLang="ko-KR" dirty="0"/>
              <a:t>1970 </a:t>
            </a:r>
            <a:r>
              <a:rPr kumimoji="1" lang="ko-KR" altLang="en-US" dirty="0"/>
              <a:t>년대의 </a:t>
            </a:r>
            <a:r>
              <a:rPr kumimoji="1" lang="en-US" altLang="ko-KR" dirty="0"/>
              <a:t>BBC </a:t>
            </a:r>
            <a:r>
              <a:rPr kumimoji="1" lang="ko-KR" altLang="en-US" dirty="0"/>
              <a:t>코미디 시리즈 인 </a:t>
            </a:r>
            <a:r>
              <a:rPr kumimoji="1" lang="en-US" altLang="ko-KR" dirty="0"/>
              <a:t>"Monty Python 's Flying Circus”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333333"/>
                </a:solidFill>
                <a:latin typeface="KoPub Dotum" charset="0"/>
              </a:rPr>
              <a:t>-</a:t>
            </a:r>
            <a:r>
              <a:rPr lang="ko-KR" altLang="en-US" dirty="0">
                <a:solidFill>
                  <a:srgbClr val="333333"/>
                </a:solidFill>
                <a:latin typeface="KoPub Dotum" charset="0"/>
              </a:rPr>
              <a:t> 그리스 신화에서 나오는 두 머리의 뱀 </a:t>
            </a:r>
            <a:r>
              <a:rPr lang="en-US" altLang="ko-KR" dirty="0">
                <a:solidFill>
                  <a:srgbClr val="333333"/>
                </a:solidFill>
                <a:latin typeface="KoPub Dotum" charset="0"/>
              </a:rPr>
              <a:t>"</a:t>
            </a:r>
            <a:r>
              <a:rPr lang="ko-KR" altLang="en-US" dirty="0">
                <a:solidFill>
                  <a:srgbClr val="333333"/>
                </a:solidFill>
                <a:latin typeface="KoPub Dotum" charset="0"/>
              </a:rPr>
              <a:t>피톤</a:t>
            </a:r>
            <a:r>
              <a:rPr lang="en-US" altLang="ko-KR" dirty="0">
                <a:solidFill>
                  <a:srgbClr val="333333"/>
                </a:solidFill>
                <a:latin typeface="KoPub Dotum" charset="0"/>
              </a:rPr>
              <a:t>"</a:t>
            </a:r>
            <a:endParaRPr lang="ko-KR" altLang="en-US" dirty="0"/>
          </a:p>
        </p:txBody>
      </p:sp>
      <p:pic>
        <p:nvPicPr>
          <p:cNvPr id="7" name="Picture 2" descr="https://t1.daumcdn.net/cfile/tistory/263A273858CE97DD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419" y="4805819"/>
            <a:ext cx="260032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790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06" y="0"/>
            <a:ext cx="8077802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10360" y="926123"/>
            <a:ext cx="8077802" cy="386862"/>
          </a:xfrm>
          <a:prstGeom prst="rect">
            <a:avLst/>
          </a:prstGeom>
          <a:solidFill>
            <a:srgbClr val="FFC000">
              <a:alpha val="20784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8979877" y="6211669"/>
            <a:ext cx="32121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222222"/>
                </a:solidFill>
                <a:latin typeface="Menlo" charset="0"/>
              </a:rPr>
              <a:t>출처</a:t>
            </a:r>
            <a:r>
              <a:rPr lang="en-US" altLang="ko-KR" sz="1200" dirty="0">
                <a:solidFill>
                  <a:srgbClr val="222222"/>
                </a:solidFill>
                <a:latin typeface="Menlo" charset="0"/>
              </a:rPr>
              <a:t>:</a:t>
            </a:r>
            <a:endParaRPr lang="en-US" altLang="ko-KR" sz="1200" b="0" i="0" dirty="0">
              <a:solidFill>
                <a:srgbClr val="222222"/>
              </a:solidFill>
              <a:effectLst/>
              <a:latin typeface="Menlo" charset="0"/>
            </a:endParaRPr>
          </a:p>
          <a:p>
            <a:r>
              <a:rPr lang="en-US" altLang="ko-KR" sz="1200" b="0" i="0" dirty="0">
                <a:solidFill>
                  <a:srgbClr val="222222"/>
                </a:solidFill>
                <a:effectLst/>
                <a:latin typeface="Menlo" charset="0"/>
              </a:rPr>
              <a:t>TIOBE programming language index</a:t>
            </a:r>
          </a:p>
          <a:p>
            <a:r>
              <a:rPr lang="en-US" altLang="ko-KR" sz="1200" dirty="0">
                <a:hlinkClick r:id="rId4"/>
              </a:rPr>
              <a:t>https://www.tiobe.com/tiobe-index/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22460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50" y="615950"/>
            <a:ext cx="11468100" cy="56261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8979877" y="6211669"/>
            <a:ext cx="32121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222222"/>
                </a:solidFill>
                <a:latin typeface="Menlo" charset="0"/>
              </a:rPr>
              <a:t>출처</a:t>
            </a:r>
            <a:r>
              <a:rPr lang="en-US" altLang="ko-KR" sz="1200" dirty="0">
                <a:solidFill>
                  <a:srgbClr val="222222"/>
                </a:solidFill>
                <a:latin typeface="Menlo" charset="0"/>
              </a:rPr>
              <a:t>:</a:t>
            </a:r>
            <a:endParaRPr lang="en-US" altLang="ko-KR" sz="1200" b="0" i="0" dirty="0">
              <a:solidFill>
                <a:srgbClr val="222222"/>
              </a:solidFill>
              <a:effectLst/>
              <a:latin typeface="Menlo" charset="0"/>
            </a:endParaRPr>
          </a:p>
          <a:p>
            <a:r>
              <a:rPr lang="en-US" altLang="ko-KR" sz="1200" b="0" i="0" dirty="0">
                <a:solidFill>
                  <a:srgbClr val="222222"/>
                </a:solidFill>
                <a:effectLst/>
                <a:latin typeface="Menlo" charset="0"/>
              </a:rPr>
              <a:t>TIOBE programming language index</a:t>
            </a:r>
          </a:p>
          <a:p>
            <a:r>
              <a:rPr lang="en-US" altLang="ko-KR" sz="1200" dirty="0">
                <a:hlinkClick r:id="rId4"/>
              </a:rPr>
              <a:t>https://www.tiobe.com/tiobe-index/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35002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8979877" y="6211669"/>
            <a:ext cx="32121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222222"/>
                </a:solidFill>
                <a:latin typeface="Menlo" charset="0"/>
              </a:rPr>
              <a:t>출처</a:t>
            </a:r>
            <a:r>
              <a:rPr lang="en-US" altLang="ko-KR" sz="1200" dirty="0">
                <a:solidFill>
                  <a:srgbClr val="222222"/>
                </a:solidFill>
                <a:latin typeface="Menlo" charset="0"/>
              </a:rPr>
              <a:t>:</a:t>
            </a:r>
            <a:endParaRPr lang="en-US" altLang="ko-KR" sz="1200" b="0" i="0" dirty="0">
              <a:solidFill>
                <a:srgbClr val="222222"/>
              </a:solidFill>
              <a:effectLst/>
              <a:latin typeface="Menlo" charset="0"/>
            </a:endParaRPr>
          </a:p>
          <a:p>
            <a:r>
              <a:rPr lang="en-US" altLang="ko-KR" sz="1200" b="0" i="0" dirty="0">
                <a:solidFill>
                  <a:srgbClr val="222222"/>
                </a:solidFill>
                <a:effectLst/>
                <a:latin typeface="Menlo" charset="0"/>
              </a:rPr>
              <a:t>TIOBE programming language index</a:t>
            </a:r>
          </a:p>
          <a:p>
            <a:r>
              <a:rPr lang="en-US" altLang="ko-KR" sz="1200" dirty="0">
                <a:hlinkClick r:id="rId2"/>
              </a:rPr>
              <a:t>https://www.tiobe.com/tiobe-index/</a:t>
            </a:r>
            <a:endParaRPr lang="ko-KR" altLang="en-US" sz="12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08" y="404934"/>
            <a:ext cx="11684000" cy="562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36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1"/>
          <p:cNvSpPr txBox="1"/>
          <p:nvPr/>
        </p:nvSpPr>
        <p:spPr>
          <a:xfrm>
            <a:off x="633046" y="363416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/>
              <a:t>파이썬 장점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053628" y="1304164"/>
            <a:ext cx="2710999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1. 읽고 사용하기가 쉽다.</a:t>
            </a:r>
            <a:endParaRPr kumimoji="0" lang="x-none" altLang="x-none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 descr="http://linkback.itworld.co.kr/images/onebyone.gif?action_id=7fd9294de3d49d2afbe073e1f6943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linkback.itworld.co.kr/images/onebyone.gif?action_id=6fcfc59988cc76e87da33946f8f26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5" y="5216769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2053628" y="2062481"/>
            <a:ext cx="8135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Arial" charset="0"/>
              </a:rPr>
              <a:t>2.</a:t>
            </a:r>
            <a:r>
              <a:rPr lang="ko-KR" altLang="en-US" dirty="0">
                <a:latin typeface="Arial" charset="0"/>
              </a:rPr>
              <a:t> 다양한 </a:t>
            </a:r>
            <a:r>
              <a:rPr lang="x-none" altLang="x-none" dirty="0">
                <a:latin typeface="Arial" charset="0"/>
              </a:rPr>
              <a:t>내장 라이브러리, 서드파티 오픈소스 라이브러리와 모듈이 방대</a:t>
            </a:r>
            <a:r>
              <a:rPr lang="ko-KR" altLang="en-US" dirty="0">
                <a:latin typeface="Arial" charset="0"/>
              </a:rPr>
              <a:t>하다</a:t>
            </a:r>
            <a:r>
              <a:rPr lang="en-US" altLang="ko-KR" dirty="0">
                <a:latin typeface="Arial" charset="0"/>
              </a:rPr>
              <a:t>.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2053628" y="2820798"/>
            <a:ext cx="42723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i="0" dirty="0">
                <a:solidFill>
                  <a:srgbClr val="333333"/>
                </a:solidFill>
                <a:effectLst/>
                <a:latin typeface="굴림" charset="-127"/>
              </a:rPr>
              <a:t>3.</a:t>
            </a:r>
            <a:r>
              <a:rPr lang="ko-KR" altLang="en-US" i="0" dirty="0">
                <a:solidFill>
                  <a:srgbClr val="333333"/>
                </a:solidFill>
                <a:effectLst/>
                <a:latin typeface="굴림" charset="-127"/>
              </a:rPr>
              <a:t> 사물인터넷 기회</a:t>
            </a:r>
            <a:endParaRPr lang="en-US" altLang="ko-KR" i="0" dirty="0">
              <a:solidFill>
                <a:srgbClr val="333333"/>
              </a:solidFill>
              <a:effectLst/>
              <a:latin typeface="굴림" charset="-127"/>
            </a:endParaRPr>
          </a:p>
          <a:p>
            <a:r>
              <a:rPr lang="en-US" altLang="ko-KR" dirty="0"/>
              <a:t>	</a:t>
            </a:r>
            <a:r>
              <a:rPr lang="ko-KR" altLang="en-US" dirty="0"/>
              <a:t>라즈베리파이의 기반은 파이썬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2053628" y="3982888"/>
            <a:ext cx="1757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i="0" dirty="0">
                <a:solidFill>
                  <a:srgbClr val="000000"/>
                </a:solidFill>
                <a:effectLst/>
                <a:latin typeface="Malgun Gothic" charset="-127"/>
              </a:rPr>
              <a:t>4.</a:t>
            </a:r>
            <a:r>
              <a:rPr lang="ko-KR" altLang="en-US" i="0" dirty="0">
                <a:solidFill>
                  <a:srgbClr val="000000"/>
                </a:solidFill>
                <a:effectLst/>
                <a:latin typeface="Malgun Gothic" charset="-127"/>
              </a:rPr>
              <a:t> 문법이 쉽다</a:t>
            </a:r>
            <a:r>
              <a:rPr lang="en-US" altLang="ko-KR" i="0" dirty="0">
                <a:solidFill>
                  <a:srgbClr val="000000"/>
                </a:solidFill>
                <a:effectLst/>
                <a:latin typeface="Malgun Gothic" charset="-127"/>
              </a:rPr>
              <a:t>.</a:t>
            </a:r>
            <a:endParaRPr lang="ko-KR" altLang="en-US" i="0" dirty="0">
              <a:solidFill>
                <a:srgbClr val="000000"/>
              </a:solidFill>
              <a:effectLst/>
              <a:latin typeface="Malgun Gothic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4284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1"/>
          <p:cNvSpPr txBox="1"/>
          <p:nvPr/>
        </p:nvSpPr>
        <p:spPr>
          <a:xfrm>
            <a:off x="633046" y="363416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/>
              <a:t>파이썬 설치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28683" y="1070084"/>
            <a:ext cx="3749873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x-none" dirty="0">
                <a:latin typeface="Arial" charset="0"/>
              </a:rPr>
              <a:t>https://</a:t>
            </a:r>
            <a:r>
              <a:rPr lang="en-US" altLang="x-none" dirty="0" err="1">
                <a:latin typeface="Arial" charset="0"/>
              </a:rPr>
              <a:t>www.python.org</a:t>
            </a:r>
            <a:r>
              <a:rPr lang="en-US" altLang="x-none" dirty="0">
                <a:latin typeface="Arial" charset="0"/>
              </a:rPr>
              <a:t>/downloads/</a:t>
            </a:r>
            <a:endParaRPr kumimoji="0" lang="x-none" altLang="x-none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 descr="http://linkback.itworld.co.kr/images/onebyone.gif?action_id=7fd9294de3d49d2afbe073e1f6943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linkback.itworld.co.kr/images/onebyone.gif?action_id=6fcfc59988cc76e87da33946f8f26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5" y="5216769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wikidocs.net/images/page/8/python_downloa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617" y="3399692"/>
            <a:ext cx="6168138" cy="3048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1885162" y="1565736"/>
            <a:ext cx="4714752" cy="4542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i="0" dirty="0">
                <a:solidFill>
                  <a:srgbClr val="000000"/>
                </a:solidFill>
                <a:effectLst/>
                <a:latin typeface="Malgun Gothic" charset="-127"/>
              </a:rPr>
              <a:t>1)</a:t>
            </a:r>
            <a:r>
              <a:rPr lang="ko-KR" altLang="en-US" b="1" i="0" dirty="0">
                <a:solidFill>
                  <a:srgbClr val="000000"/>
                </a:solidFill>
                <a:effectLst/>
                <a:latin typeface="Malgun Gothic" charset="-127"/>
              </a:rPr>
              <a:t> </a:t>
            </a:r>
            <a:r>
              <a:rPr lang="ko-KR" altLang="en-US" b="1" i="0" u="sng" dirty="0">
                <a:solidFill>
                  <a:srgbClr val="000000"/>
                </a:solidFill>
                <a:effectLst/>
                <a:latin typeface="Malgun Gothic" charset="-127"/>
              </a:rPr>
              <a:t>윈도우용 파이썬 언어 패키지를 다운로드</a:t>
            </a:r>
            <a:endParaRPr lang="en-US" altLang="ko-KR" b="1" i="0" u="sng" dirty="0">
              <a:solidFill>
                <a:srgbClr val="000000"/>
              </a:solidFill>
              <a:effectLst/>
              <a:latin typeface="Malgun Gothic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7560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1"/>
          <p:cNvSpPr txBox="1"/>
          <p:nvPr/>
        </p:nvSpPr>
        <p:spPr>
          <a:xfrm>
            <a:off x="633046" y="363416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/>
              <a:t>파이썬 설치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28683" y="1070084"/>
            <a:ext cx="3749873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x-none" dirty="0">
                <a:latin typeface="Arial" charset="0"/>
              </a:rPr>
              <a:t>https://</a:t>
            </a:r>
            <a:r>
              <a:rPr lang="en-US" altLang="x-none" dirty="0" err="1">
                <a:latin typeface="Arial" charset="0"/>
              </a:rPr>
              <a:t>www.python.org</a:t>
            </a:r>
            <a:r>
              <a:rPr lang="en-US" altLang="x-none" dirty="0">
                <a:latin typeface="Arial" charset="0"/>
              </a:rPr>
              <a:t>/downloads/</a:t>
            </a:r>
            <a:endParaRPr kumimoji="0" lang="x-none" altLang="x-none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 descr="http://linkback.itworld.co.kr/images/onebyone.gif?action_id=7fd9294de3d49d2afbe073e1f6943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linkback.itworld.co.kr/images/onebyone.gif?action_id=6fcfc59988cc76e87da33946f8f26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5" y="5216769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885162" y="1565736"/>
            <a:ext cx="9364167" cy="1285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0" i="0" dirty="0">
                <a:solidFill>
                  <a:srgbClr val="000000"/>
                </a:solidFill>
                <a:effectLst/>
                <a:latin typeface="Malgun Gothic" charset="-127"/>
              </a:rPr>
              <a:t>1)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Malgun Gothic" charset="-127"/>
              </a:rPr>
              <a:t> 윈도우용 파이썬 언어 패키지를 다운로드</a:t>
            </a:r>
            <a:endParaRPr lang="en-US" altLang="ko-KR" b="0" i="0" dirty="0">
              <a:solidFill>
                <a:srgbClr val="000000"/>
              </a:solidFill>
              <a:effectLst/>
              <a:latin typeface="Malgun Gothic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/>
              <a:t>2)</a:t>
            </a:r>
            <a:r>
              <a:rPr lang="ko-KR" altLang="en-US" b="1" dirty="0"/>
              <a:t> </a:t>
            </a:r>
            <a:r>
              <a:rPr lang="ko-KR" altLang="en-US" b="1" u="sng" dirty="0"/>
              <a:t>파이썬이 어느 곳에서든지 실행될 수 있도록 </a:t>
            </a:r>
            <a:r>
              <a:rPr lang="en-US" altLang="ko-KR" b="1" u="sng" dirty="0"/>
              <a:t>"Add Python 3.6 to PATH" </a:t>
            </a:r>
            <a:r>
              <a:rPr lang="ko-KR" altLang="en-US" b="1" u="sng" dirty="0"/>
              <a:t>옵션을 선택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dirty="0"/>
              <a:t>   </a:t>
            </a:r>
            <a:r>
              <a:rPr lang="ko-KR" altLang="en-US" b="1" u="sng" dirty="0"/>
              <a:t>인스톨러를 실행한 후에 </a:t>
            </a:r>
            <a:r>
              <a:rPr lang="en-US" altLang="ko-KR" b="1" u="sng" dirty="0"/>
              <a:t>"Install Now"</a:t>
            </a:r>
            <a:r>
              <a:rPr lang="ko-KR" altLang="en-US" b="1" u="sng" dirty="0"/>
              <a:t>를 선택</a:t>
            </a:r>
            <a:endParaRPr lang="en-US" altLang="ko-KR" b="1" u="sng" dirty="0"/>
          </a:p>
        </p:txBody>
      </p:sp>
      <p:pic>
        <p:nvPicPr>
          <p:cNvPr id="3074" name="Picture 2" descr="https://wikidocs.net/images/page/8/install_pyth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922" y="3596886"/>
            <a:ext cx="4749311" cy="292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668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1"/>
          <p:cNvSpPr txBox="1"/>
          <p:nvPr/>
        </p:nvSpPr>
        <p:spPr>
          <a:xfrm>
            <a:off x="633046" y="363416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/>
              <a:t>파이썬 설치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28683" y="1070084"/>
            <a:ext cx="3749873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x-none" dirty="0">
                <a:latin typeface="Arial" charset="0"/>
              </a:rPr>
              <a:t>https://</a:t>
            </a:r>
            <a:r>
              <a:rPr lang="en-US" altLang="x-none" dirty="0" err="1">
                <a:latin typeface="Arial" charset="0"/>
              </a:rPr>
              <a:t>www.python.org</a:t>
            </a:r>
            <a:r>
              <a:rPr lang="en-US" altLang="x-none" dirty="0">
                <a:latin typeface="Arial" charset="0"/>
              </a:rPr>
              <a:t>/downloads/</a:t>
            </a:r>
            <a:endParaRPr kumimoji="0" lang="x-none" altLang="x-none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 descr="http://linkback.itworld.co.kr/images/onebyone.gif?action_id=7fd9294de3d49d2afbe073e1f6943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linkback.itworld.co.kr/images/onebyone.gif?action_id=6fcfc59988cc76e87da33946f8f26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5" y="5216769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885162" y="1565736"/>
            <a:ext cx="9155199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0" i="0" dirty="0">
                <a:solidFill>
                  <a:srgbClr val="000000"/>
                </a:solidFill>
                <a:effectLst/>
                <a:latin typeface="Malgun Gothic" charset="-127"/>
              </a:rPr>
              <a:t>1)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Malgun Gothic" charset="-127"/>
              </a:rPr>
              <a:t> 윈도우용 파이썬 언어 패키지를 다운로드</a:t>
            </a:r>
            <a:endParaRPr lang="en-US" altLang="ko-KR" b="0" i="0" dirty="0">
              <a:solidFill>
                <a:srgbClr val="000000"/>
              </a:solidFill>
              <a:effectLst/>
              <a:latin typeface="Malgun Gothic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/>
              <a:t>2)</a:t>
            </a:r>
            <a:r>
              <a:rPr lang="ko-KR" altLang="en-US" dirty="0"/>
              <a:t> 파이썬이 어느 곳에서든지 실행될 수 있도록 </a:t>
            </a:r>
            <a:r>
              <a:rPr lang="en-US" altLang="ko-KR" dirty="0"/>
              <a:t>"Add Python 3.6 to PATH" </a:t>
            </a:r>
            <a:r>
              <a:rPr lang="ko-KR" altLang="en-US" dirty="0"/>
              <a:t>옵션을 선택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dirty="0"/>
              <a:t>   인스톨러를 실행한 후에 </a:t>
            </a:r>
            <a:r>
              <a:rPr lang="en-US" altLang="ko-KR" dirty="0"/>
              <a:t>"Install Now"</a:t>
            </a:r>
            <a:r>
              <a:rPr lang="ko-KR" altLang="en-US" dirty="0"/>
              <a:t>를 선택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/>
              <a:t>3)</a:t>
            </a:r>
            <a:r>
              <a:rPr lang="ko-KR" altLang="en-US" dirty="0"/>
              <a:t> </a:t>
            </a:r>
            <a:r>
              <a:rPr lang="en-US" altLang="ko-KR" b="1" u="sng" dirty="0"/>
              <a:t>“</a:t>
            </a:r>
            <a:r>
              <a:rPr lang="ko-KR" altLang="en-US" b="1" u="sng" dirty="0"/>
              <a:t>시작</a:t>
            </a:r>
            <a:r>
              <a:rPr lang="en-US" altLang="ko-KR" b="1" u="sng" dirty="0"/>
              <a:t>”</a:t>
            </a:r>
            <a:r>
              <a:rPr lang="ko-KR" altLang="en-US" b="1" u="sng" dirty="0"/>
              <a:t> 버튼을 눌러 설치 확인</a:t>
            </a:r>
            <a:endParaRPr lang="en-US" altLang="ko-KR" b="1" u="sng" dirty="0"/>
          </a:p>
        </p:txBody>
      </p:sp>
      <p:pic>
        <p:nvPicPr>
          <p:cNvPr id="6146" name="Picture 2" descr="https://wikidocs.net/images/page/8/python_progra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324" y="4731726"/>
            <a:ext cx="236220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637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1"/>
          <p:cNvSpPr txBox="1"/>
          <p:nvPr/>
        </p:nvSpPr>
        <p:spPr>
          <a:xfrm>
            <a:off x="633046" y="363416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>
                <a:latin typeface="+mn-ea"/>
              </a:rPr>
              <a:t>콘다 </a:t>
            </a:r>
            <a:r>
              <a:rPr kumimoji="1" lang="en-US" altLang="ko-KR" b="1" dirty="0">
                <a:latin typeface="+mn-ea"/>
              </a:rPr>
              <a:t>(</a:t>
            </a:r>
            <a:r>
              <a:rPr kumimoji="1" lang="en-US" altLang="ko-KR" b="1" dirty="0" err="1">
                <a:latin typeface="+mn-ea"/>
              </a:rPr>
              <a:t>Conda</a:t>
            </a:r>
            <a:r>
              <a:rPr kumimoji="1" lang="en-US" altLang="ko-KR" b="1" dirty="0">
                <a:latin typeface="+mn-ea"/>
              </a:rPr>
              <a:t>)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28683" y="1000835"/>
            <a:ext cx="6609502" cy="5078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+mn-ea"/>
              </a:rPr>
              <a:t>파이썬 사용 중 패키지를 편하게 관리하기 위한 패키지 매니져</a:t>
            </a:r>
            <a:endParaRPr lang="en-US" altLang="ko-KR" b="1" u="sng" dirty="0">
              <a:latin typeface="+mn-ea"/>
            </a:endParaRPr>
          </a:p>
        </p:txBody>
      </p:sp>
      <p:pic>
        <p:nvPicPr>
          <p:cNvPr id="1026" name="Picture 2" descr="http://linkback.itworld.co.kr/images/onebyone.gif?action_id=7fd9294de3d49d2afbe073e1f6943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linkback.itworld.co.kr/images/onebyone.gif?action_id=6fcfc59988cc76e87da33946f8f26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5" y="5216769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157513"/>
              </p:ext>
            </p:extLst>
          </p:nvPr>
        </p:nvGraphicFramePr>
        <p:xfrm>
          <a:off x="1582614" y="2056372"/>
          <a:ext cx="10046678" cy="4191332"/>
        </p:xfrm>
        <a:graphic>
          <a:graphicData uri="http://schemas.openxmlformats.org/drawingml/2006/table">
            <a:tbl>
              <a:tblPr/>
              <a:tblGrid>
                <a:gridCol w="5023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3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1659">
                <a:tc>
                  <a:txBody>
                    <a:bodyPr/>
                    <a:lstStyle/>
                    <a:p>
                      <a:pPr algn="ctr"/>
                      <a:r>
                        <a:rPr lang="ko-KR" altLang="en-US" b="1" dirty="0">
                          <a:effectLst/>
                          <a:latin typeface="+mn-ea"/>
                          <a:ea typeface="+mn-ea"/>
                        </a:rPr>
                        <a:t>미니콘다</a:t>
                      </a:r>
                    </a:p>
                  </a:txBody>
                  <a:tcPr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b="1" dirty="0">
                          <a:effectLst/>
                          <a:latin typeface="+mn-ea"/>
                          <a:ea typeface="+mn-ea"/>
                        </a:rPr>
                        <a:t>아나콘다</a:t>
                      </a:r>
                    </a:p>
                  </a:txBody>
                  <a:tcPr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231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콘다를 사용하는 최소한의 설치 패키지</a:t>
                      </a:r>
                      <a:endParaRPr lang="ko-KR" altLang="en-US" b="1" dirty="0"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 백개의 패키지를 포함하고 있는 패키지</a:t>
                      </a:r>
                      <a:endParaRPr lang="ko-KR" altLang="en-US" b="1" dirty="0"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3211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600" b="0" dirty="0">
                          <a:effectLst/>
                          <a:latin typeface="+mn-ea"/>
                          <a:ea typeface="+mn-ea"/>
                        </a:rPr>
                        <a:t>개별 패키지를 각각 설치하는데 거부감이 없을 때</a:t>
                      </a:r>
                      <a:r>
                        <a:rPr lang="en-US" altLang="ko-KR" sz="1600" b="0" dirty="0">
                          <a:effectLst/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marL="285750" indent="-2857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600" b="0" dirty="0">
                          <a:effectLst/>
                          <a:latin typeface="+mn-ea"/>
                          <a:ea typeface="+mn-ea"/>
                        </a:rPr>
                        <a:t>아직 사용여부를 모르는 패키지를 설치하는데 디스크 공간이 부족하거나 시간이 아까울 때</a:t>
                      </a:r>
                    </a:p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600" b="0" dirty="0">
                          <a:effectLst/>
                          <a:latin typeface="+mn-ea"/>
                          <a:ea typeface="+mn-ea"/>
                        </a:rPr>
                        <a:t>빠르게 파이선과 콘다를 설치해서 사용해보고 싶을</a:t>
                      </a:r>
                      <a:r>
                        <a:rPr lang="ko-KR" altLang="en-US" sz="1600" b="0" baseline="0" dirty="0">
                          <a:effectLst/>
                          <a:latin typeface="+mn-ea"/>
                          <a:ea typeface="+mn-ea"/>
                        </a:rPr>
                        <a:t> 때</a:t>
                      </a:r>
                      <a:endParaRPr lang="ko-KR" altLang="en-US" sz="1600" b="0" dirty="0"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600" b="0" dirty="0">
                          <a:effectLst/>
                          <a:latin typeface="+mn-ea"/>
                          <a:ea typeface="+mn-ea"/>
                        </a:rPr>
                        <a:t>콘다 혹은 파이선에 익숙하지 않을 때</a:t>
                      </a:r>
                      <a:endParaRPr lang="en-US" altLang="ko-KR" sz="1600" b="0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285750" indent="-2857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600" b="0" dirty="0">
                          <a:effectLst/>
                          <a:latin typeface="+mn-ea"/>
                          <a:ea typeface="+mn-ea"/>
                        </a:rPr>
                        <a:t>파이썬과 함께 주요 패키지를 한번에 설치하고 싶을 때</a:t>
                      </a:r>
                      <a:endParaRPr lang="en-US" altLang="ko-KR" sz="1600" b="0" dirty="0">
                        <a:effectLst/>
                        <a:latin typeface="+mn-ea"/>
                        <a:ea typeface="+mn-ea"/>
                      </a:endParaRPr>
                    </a:p>
                    <a:p>
                      <a:pPr marL="285750" indent="-285750" algn="l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600" b="0" dirty="0">
                          <a:effectLst/>
                          <a:latin typeface="+mn-ea"/>
                          <a:ea typeface="+mn-ea"/>
                        </a:rPr>
                        <a:t>디스크 공간이 </a:t>
                      </a:r>
                      <a:r>
                        <a:rPr lang="en-US" altLang="ko-KR" sz="1600" b="0" dirty="0">
                          <a:effectLst/>
                          <a:latin typeface="+mn-ea"/>
                          <a:ea typeface="+mn-ea"/>
                        </a:rPr>
                        <a:t>(3</a:t>
                      </a:r>
                      <a:r>
                        <a:rPr lang="ko-KR" altLang="en-US" sz="1600" b="0" dirty="0">
                          <a:effectLst/>
                          <a:latin typeface="+mn-ea"/>
                          <a:ea typeface="+mn-ea"/>
                        </a:rPr>
                        <a:t>기가 이상</a:t>
                      </a:r>
                      <a:r>
                        <a:rPr lang="en-US" altLang="ko-KR" sz="1600" b="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600" b="0" dirty="0">
                          <a:effectLst/>
                          <a:latin typeface="+mn-ea"/>
                          <a:ea typeface="+mn-ea"/>
                        </a:rPr>
                        <a:t> 충분할 때</a:t>
                      </a:r>
                    </a:p>
                  </a:txBody>
                  <a:tcPr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231">
                <a:tc>
                  <a:txBody>
                    <a:bodyPr/>
                    <a:lstStyle/>
                    <a:p>
                      <a:pPr algn="l"/>
                      <a:r>
                        <a:rPr lang="en-US" altLang="ko-KR" b="0" dirty="0">
                          <a:effectLst/>
                          <a:latin typeface="+mn-ea"/>
                          <a:ea typeface="+mn-ea"/>
                          <a:hlinkClick r:id="rId3"/>
                        </a:rPr>
                        <a:t>https://conda.io/en/latest/miniconda.html</a:t>
                      </a:r>
                      <a:endParaRPr lang="ko-KR" altLang="en-US" b="0" dirty="0"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b="0" dirty="0">
                          <a:effectLst/>
                          <a:latin typeface="+mn-ea"/>
                          <a:ea typeface="+mn-ea"/>
                          <a:hlinkClick r:id="rId4"/>
                        </a:rPr>
                        <a:t>https://www.anaconda.com/distribution/</a:t>
                      </a:r>
                      <a:endParaRPr lang="en-US" altLang="ko-KR" b="0" dirty="0"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4413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1"/>
          <p:cNvSpPr txBox="1"/>
          <p:nvPr/>
        </p:nvSpPr>
        <p:spPr>
          <a:xfrm>
            <a:off x="633046" y="363416"/>
            <a:ext cx="2369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>
                <a:latin typeface="+mn-ea"/>
              </a:rPr>
              <a:t>콘다 </a:t>
            </a:r>
            <a:r>
              <a:rPr kumimoji="1" lang="en-US" altLang="ko-KR" b="1" dirty="0">
                <a:latin typeface="+mn-ea"/>
              </a:rPr>
              <a:t>(</a:t>
            </a:r>
            <a:r>
              <a:rPr kumimoji="1" lang="en-US" altLang="ko-KR" b="1" dirty="0" err="1">
                <a:latin typeface="+mn-ea"/>
              </a:rPr>
              <a:t>Conda</a:t>
            </a:r>
            <a:r>
              <a:rPr kumimoji="1" lang="en-US" altLang="ko-KR" b="1" dirty="0">
                <a:latin typeface="+mn-ea"/>
              </a:rPr>
              <a:t>)</a:t>
            </a:r>
            <a:r>
              <a:rPr kumimoji="1" lang="ko-KR" altLang="en-US" b="1" dirty="0">
                <a:latin typeface="+mn-ea"/>
              </a:rPr>
              <a:t> 사용법</a:t>
            </a:r>
          </a:p>
        </p:txBody>
      </p:sp>
      <p:pic>
        <p:nvPicPr>
          <p:cNvPr id="1026" name="Picture 2" descr="http://linkback.itworld.co.kr/images/onebyone.gif?action_id=7fd9294de3d49d2afbe073e1f6943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linkback.itworld.co.kr/images/onebyone.gif?action_id=6fcfc59988cc76e87da33946f8f26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5" y="5216769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004476"/>
              </p:ext>
            </p:extLst>
          </p:nvPr>
        </p:nvGraphicFramePr>
        <p:xfrm>
          <a:off x="1117648" y="1246371"/>
          <a:ext cx="10816445" cy="5062467"/>
        </p:xfrm>
        <a:graphic>
          <a:graphicData uri="http://schemas.openxmlformats.org/drawingml/2006/table">
            <a:tbl>
              <a:tblPr/>
              <a:tblGrid>
                <a:gridCol w="2387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5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3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Task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콘다 명령어</a:t>
                      </a:r>
                      <a:endParaRPr lang="en-US" sz="1200" b="1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Pip </a:t>
                      </a:r>
                      <a:r>
                        <a:rPr lang="ko-KR" altLang="en-US" sz="1200" b="1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명령어</a:t>
                      </a:r>
                      <a:endParaRPr lang="en-US" sz="1200" b="1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패키지 설치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</a:t>
                      </a:r>
                      <a:r>
                        <a:rPr lang="sk-SK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</a:t>
                      </a:r>
                      <a:r>
                        <a:rPr lang="sk-SK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install</a:t>
                      </a:r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sk-SK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$PACKAGE_NAME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pip</a:t>
                      </a:r>
                      <a:r>
                        <a:rPr lang="de-DE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</a:t>
                      </a:r>
                      <a:r>
                        <a:rPr lang="de-DE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install</a:t>
                      </a:r>
                      <a:r>
                        <a:rPr lang="de-DE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$PACKAGE_NAME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22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패키지 업데이트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</a:t>
                      </a:r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update --name</a:t>
                      </a:r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$ENVIRONMENT_NAME</a:t>
                      </a:r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$PACKAGE_NAME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pip install --</a:t>
                      </a:r>
                      <a:r>
                        <a:rPr lang="en-US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upgrade$PACKAGE_NAME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22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패키지 매니저 업그레이드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</a:t>
                      </a:r>
                      <a:r>
                        <a:rPr lang="sk-SK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update </a:t>
                      </a:r>
                      <a:r>
                        <a:rPr lang="sk-SK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</a:t>
                      </a:r>
                      <a:endParaRPr lang="sk-SK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(</a:t>
                      </a:r>
                      <a:r>
                        <a:rPr lang="pl-PL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Linux/OSX</a:t>
                      </a:r>
                      <a:r>
                        <a:rPr lang="en-US" altLang="ko-KR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)</a:t>
                      </a:r>
                      <a:r>
                        <a:rPr lang="pl-PL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pip </a:t>
                      </a:r>
                      <a:r>
                        <a:rPr lang="pl-PL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install</a:t>
                      </a:r>
                      <a:r>
                        <a:rPr lang="pl-PL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-</a:t>
                      </a:r>
                      <a:r>
                        <a:rPr lang="pl-PL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Upip</a:t>
                      </a:r>
                      <a:r>
                        <a:rPr lang="pl-PL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</a:t>
                      </a:r>
                      <a:br>
                        <a:rPr lang="pl-PL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</a:br>
                      <a:r>
                        <a:rPr lang="en-US" altLang="ko-KR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(</a:t>
                      </a:r>
                      <a:r>
                        <a:rPr lang="pl-PL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Win</a:t>
                      </a:r>
                      <a:r>
                        <a:rPr lang="en-US" altLang="ko-KR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)</a:t>
                      </a:r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          </a:t>
                      </a:r>
                      <a:r>
                        <a:rPr lang="pl-PL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</a:t>
                      </a:r>
                      <a:r>
                        <a:rPr lang="pl-PL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python</a:t>
                      </a:r>
                      <a:r>
                        <a:rPr lang="pl-PL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-m pip</a:t>
                      </a:r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pl-PL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install</a:t>
                      </a:r>
                      <a:r>
                        <a:rPr lang="pl-PL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-U pip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22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패키지 삭제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</a:t>
                      </a:r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remove --name</a:t>
                      </a:r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$ENVIRONMENT_NAME</a:t>
                      </a:r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$PACKAGE_NAME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pip </a:t>
                      </a:r>
                      <a:r>
                        <a:rPr lang="en-US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uninstall$PACKAGE_NAME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8723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가상환경 생성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</a:t>
                      </a:r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create --name</a:t>
                      </a:r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$ENVIRONMENT_NAME</a:t>
                      </a:r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python</a:t>
                      </a:r>
                      <a:r>
                        <a:rPr lang="en-US" altLang="ko-KR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=</a:t>
                      </a:r>
                      <a:r>
                        <a:rPr lang="en-US" altLang="ko-KR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x.x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X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122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가상환경 사용 시작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source activate</a:t>
                      </a:r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$ENVIRONMENT_NAME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X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361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가상환경 사용 종료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source deactivate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X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특정 단어 포함한 패키지 검색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</a:t>
                      </a:r>
                      <a:r>
                        <a:rPr lang="es-ES_tradnl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</a:t>
                      </a:r>
                      <a:r>
                        <a:rPr lang="es-ES_tradnl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search</a:t>
                      </a:r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es-ES_tradnl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$SEARCH_TERM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pip search $SEARCH_TERM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8723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특정 가상환경에 설치된 패키지 조회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</a:t>
                      </a:r>
                      <a:r>
                        <a:rPr lang="sk-SK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list --</a:t>
                      </a:r>
                      <a:r>
                        <a:rPr lang="sk-SK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name</a:t>
                      </a:r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sk-SK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$ENVIRONMENT_NAME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pip</a:t>
                      </a:r>
                      <a:r>
                        <a:rPr lang="sk-SK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list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8723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생성된 모든 가상환경 조회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1200" b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 info --envs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X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361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특정 버전의 파이썬 설치</a:t>
                      </a:r>
                      <a:endParaRPr lang="en-US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conda</a:t>
                      </a:r>
                      <a:r>
                        <a:rPr lang="sk-SK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 </a:t>
                      </a:r>
                      <a:r>
                        <a:rPr lang="sk-SK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install</a:t>
                      </a:r>
                      <a:r>
                        <a:rPr lang="ko-KR" altLang="en-US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 </a:t>
                      </a:r>
                      <a:r>
                        <a:rPr lang="sk-SK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python</a:t>
                      </a:r>
                      <a:r>
                        <a:rPr lang="sk-SK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=</a:t>
                      </a:r>
                      <a:r>
                        <a:rPr lang="sk-SK" sz="1200" b="0" dirty="0" err="1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x.x</a:t>
                      </a:r>
                      <a:endParaRPr lang="sk-SK" sz="1200" b="0" dirty="0">
                        <a:effectLst/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="0" dirty="0">
                          <a:effectLst/>
                          <a:latin typeface="Comic Sans MS" charset="0"/>
                          <a:ea typeface="Comic Sans MS" charset="0"/>
                          <a:cs typeface="Comic Sans MS" charset="0"/>
                        </a:rPr>
                        <a:t>X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584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2369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>
                <a:latin typeface="+mn-ea"/>
              </a:rPr>
              <a:t>콘다 </a:t>
            </a:r>
            <a:r>
              <a:rPr kumimoji="1" lang="en-US" altLang="ko-KR" b="1" dirty="0">
                <a:latin typeface="+mn-ea"/>
              </a:rPr>
              <a:t>(</a:t>
            </a:r>
            <a:r>
              <a:rPr kumimoji="1" lang="en-US" altLang="ko-KR" b="1" dirty="0" err="1">
                <a:latin typeface="+mn-ea"/>
              </a:rPr>
              <a:t>Conda</a:t>
            </a:r>
            <a:r>
              <a:rPr kumimoji="1" lang="en-US" altLang="ko-KR" b="1" dirty="0">
                <a:latin typeface="+mn-ea"/>
              </a:rPr>
              <a:t>)</a:t>
            </a:r>
            <a:r>
              <a:rPr kumimoji="1" lang="ko-KR" altLang="en-US" b="1" dirty="0">
                <a:latin typeface="+mn-ea"/>
              </a:rPr>
              <a:t> 사용법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2123854" y="1849887"/>
            <a:ext cx="38172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$ </a:t>
            </a:r>
            <a:r>
              <a:rPr lang="en-US" altLang="ko-KR" dirty="0" err="1"/>
              <a:t>conda</a:t>
            </a:r>
            <a:r>
              <a:rPr lang="en-US" altLang="ko-KR" dirty="0"/>
              <a:t> create --name </a:t>
            </a:r>
            <a:r>
              <a:rPr lang="en-US" altLang="ko-KR" dirty="0" err="1"/>
              <a:t>pythonDev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1607559" y="1393510"/>
            <a:ext cx="4849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/>
              <a:t>pythonDev</a:t>
            </a:r>
            <a:r>
              <a:rPr lang="ko-KR" altLang="en-US" dirty="0"/>
              <a:t> 이름으로 가상환경을 생성합니다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2123854" y="5463005"/>
            <a:ext cx="3566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$ activate </a:t>
            </a:r>
            <a:r>
              <a:rPr lang="en-US" altLang="ko-KR" dirty="0" err="1"/>
              <a:t>pythonDev</a:t>
            </a:r>
            <a:r>
              <a:rPr lang="ko-KR" altLang="en-US" dirty="0"/>
              <a:t>   </a:t>
            </a:r>
            <a:r>
              <a:rPr lang="en-US" altLang="ko-KR" dirty="0"/>
              <a:t>#</a:t>
            </a:r>
            <a:r>
              <a:rPr lang="ko-KR" altLang="en-US" dirty="0"/>
              <a:t> 윈도우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607559" y="4972827"/>
            <a:ext cx="3844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/>
              <a:t>pythonDev</a:t>
            </a:r>
            <a:r>
              <a:rPr lang="ko-KR" altLang="en-US" dirty="0"/>
              <a:t> 가상환경을 시작합니다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6320681" y="5463005"/>
            <a:ext cx="43146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$ activate </a:t>
            </a:r>
            <a:r>
              <a:rPr lang="en-US" altLang="ko-KR" dirty="0" err="1"/>
              <a:t>pythonDev</a:t>
            </a:r>
            <a:r>
              <a:rPr lang="ko-KR" altLang="en-US" dirty="0"/>
              <a:t>    </a:t>
            </a:r>
            <a:r>
              <a:rPr lang="en-US" altLang="ko-KR" dirty="0"/>
              <a:t>#</a:t>
            </a:r>
            <a:r>
              <a:rPr lang="ko-KR" altLang="en-US" dirty="0"/>
              <a:t> 리눅스</a:t>
            </a:r>
            <a:r>
              <a:rPr lang="en-US" altLang="ko-KR" dirty="0"/>
              <a:t>,</a:t>
            </a:r>
            <a:r>
              <a:rPr lang="ko-KR" altLang="en-US" dirty="0"/>
              <a:t> 맥</a:t>
            </a:r>
            <a:r>
              <a:rPr lang="en-US" altLang="ko-KR" dirty="0"/>
              <a:t>OS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123854" y="3621277"/>
            <a:ext cx="46286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>$ </a:t>
            </a:r>
            <a:r>
              <a:rPr lang="en-US" altLang="ko-KR" dirty="0" err="1"/>
              <a:t>conda</a:t>
            </a:r>
            <a:r>
              <a:rPr lang="en-US" altLang="ko-KR" dirty="0"/>
              <a:t> install </a:t>
            </a:r>
            <a:r>
              <a:rPr lang="en-US" altLang="ko-KR" dirty="0" err="1"/>
              <a:t>numpy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1607559" y="3154545"/>
            <a:ext cx="3703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/>
              <a:t>numpy</a:t>
            </a:r>
            <a:r>
              <a:rPr lang="ko-KR" altLang="en-US" dirty="0"/>
              <a:t> 라이브러리를 설치합니다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6320681" y="3621277"/>
            <a:ext cx="32896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$ </a:t>
            </a:r>
            <a:r>
              <a:rPr lang="en-US" altLang="ko-KR" dirty="0" err="1"/>
              <a:t>conda</a:t>
            </a:r>
            <a:r>
              <a:rPr lang="en-US" altLang="ko-KR" dirty="0"/>
              <a:t> install </a:t>
            </a:r>
            <a:r>
              <a:rPr lang="en-US" altLang="ko-KR" dirty="0" err="1"/>
              <a:t>numpy</a:t>
            </a:r>
            <a:r>
              <a:rPr lang="en-US" altLang="ko-KR" dirty="0"/>
              <a:t>=1.15.0</a:t>
            </a:r>
            <a:br>
              <a:rPr lang="en-US" altLang="ko-KR" dirty="0"/>
            </a:br>
            <a:r>
              <a:rPr lang="en-US" altLang="ko-KR" dirty="0"/>
              <a:t># </a:t>
            </a:r>
            <a:r>
              <a:rPr lang="ko-KR" altLang="en-US" dirty="0"/>
              <a:t>특정 버전 지정 설치</a:t>
            </a:r>
          </a:p>
        </p:txBody>
      </p:sp>
    </p:spTree>
    <p:extLst>
      <p:ext uri="{BB962C8B-B14F-4D97-AF65-F5344CB8AC3E}">
        <p14:creationId xmlns:p14="http://schemas.microsoft.com/office/powerpoint/2010/main" val="146781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>
                <a:latin typeface="+mn-ea"/>
              </a:rPr>
              <a:t>파이썬 개발 </a:t>
            </a:r>
            <a:r>
              <a:rPr kumimoji="1" lang="en-US" altLang="ko-KR" b="1" dirty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pic>
        <p:nvPicPr>
          <p:cNvPr id="10242" name="Picture 2" descr="https://steemitimages.com/640x0/http:/sanghun.xyz/images/python-2/pic-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604" y="1043355"/>
            <a:ext cx="7094796" cy="131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4450" y="2487316"/>
            <a:ext cx="4687520" cy="4194838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1337929" y="942029"/>
            <a:ext cx="1651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주피터 노트북</a:t>
            </a:r>
          </a:p>
        </p:txBody>
      </p:sp>
    </p:spTree>
    <p:extLst>
      <p:ext uri="{BB962C8B-B14F-4D97-AF65-F5344CB8AC3E}">
        <p14:creationId xmlns:p14="http://schemas.microsoft.com/office/powerpoint/2010/main" val="2013169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>
                <a:latin typeface="+mn-ea"/>
              </a:rPr>
              <a:t>파이썬 개발 </a:t>
            </a:r>
            <a:r>
              <a:rPr kumimoji="1" lang="en-US" altLang="ko-KR" b="1" dirty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942029"/>
            <a:ext cx="1651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주피터 노트북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36" y="1520642"/>
            <a:ext cx="7010400" cy="33528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7439" y="2134880"/>
            <a:ext cx="5664200" cy="45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973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>
                <a:latin typeface="+mn-ea"/>
              </a:rPr>
              <a:t>파이썬 개발 </a:t>
            </a:r>
            <a:r>
              <a:rPr kumimoji="1" lang="en-US" altLang="ko-KR" b="1" dirty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942029"/>
            <a:ext cx="1386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Visual code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227" y="1520641"/>
            <a:ext cx="7057387" cy="482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107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>
                <a:latin typeface="+mn-ea"/>
              </a:rPr>
              <a:t>파이썬 개발 </a:t>
            </a:r>
            <a:r>
              <a:rPr kumimoji="1" lang="en-US" altLang="ko-KR" b="1" dirty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942029"/>
            <a:ext cx="1386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Visual code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830" y="1520642"/>
            <a:ext cx="7871101" cy="487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252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>
                <a:latin typeface="+mn-ea"/>
              </a:rPr>
              <a:t>파이썬 개발 </a:t>
            </a:r>
            <a:r>
              <a:rPr kumimoji="1" lang="en-US" altLang="ko-KR" b="1" dirty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942029"/>
            <a:ext cx="1386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Visual code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554" y="1781907"/>
            <a:ext cx="7690338" cy="432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49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>
                <a:latin typeface="+mn-ea"/>
              </a:rPr>
              <a:t>파이썬 개발 </a:t>
            </a:r>
            <a:r>
              <a:rPr kumimoji="1" lang="en-US" altLang="ko-KR" b="1" dirty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942029"/>
            <a:ext cx="1114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/>
              <a:t>PyCharm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6254" y="1549400"/>
            <a:ext cx="683260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336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>
                <a:latin typeface="+mn-ea"/>
              </a:rPr>
              <a:t>파이썬 개발 </a:t>
            </a:r>
            <a:r>
              <a:rPr kumimoji="1" lang="en-US" altLang="ko-KR" b="1" dirty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1141321"/>
            <a:ext cx="1114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/>
              <a:t>PyCharm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637691" y="1141321"/>
            <a:ext cx="5216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hlinkClick r:id="rId3"/>
              </a:rPr>
              <a:t>https://www.jetbrains.com/pycharm/download/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133600" y="1919226"/>
            <a:ext cx="76786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0" i="0" dirty="0">
                <a:solidFill>
                  <a:srgbClr val="222222"/>
                </a:solidFill>
                <a:effectLst/>
                <a:latin typeface="Comic Sans MS" charset="0"/>
                <a:ea typeface="Comic Sans MS" charset="0"/>
                <a:cs typeface="Comic Sans MS" charset="0"/>
              </a:rPr>
              <a:t>위 사이트에 접속해서 무료 버전인 커뮤니티</a:t>
            </a:r>
            <a:r>
              <a:rPr lang="en-US" altLang="ko-KR" b="0" i="0" dirty="0">
                <a:solidFill>
                  <a:srgbClr val="222222"/>
                </a:solidFill>
                <a:effectLst/>
                <a:latin typeface="Comic Sans MS" charset="0"/>
                <a:ea typeface="Comic Sans MS" charset="0"/>
                <a:cs typeface="Comic Sans MS" charset="0"/>
              </a:rPr>
              <a:t>(Community) </a:t>
            </a:r>
            <a:r>
              <a:rPr lang="ko-KR" altLang="en-US" b="0" i="0" dirty="0">
                <a:solidFill>
                  <a:srgbClr val="222222"/>
                </a:solidFill>
                <a:effectLst/>
                <a:latin typeface="Comic Sans MS" charset="0"/>
                <a:ea typeface="Comic Sans MS" charset="0"/>
                <a:cs typeface="Comic Sans MS" charset="0"/>
              </a:rPr>
              <a:t>버전 다운로드</a:t>
            </a:r>
            <a:endParaRPr lang="ko-KR" altLang="en-US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16388" name="Picture 4" descr="http://postfiles5.naver.net/MjAxNzEyMjhfNzcg/MDAxNTE0NDIwNzk0MDEz.tL1qKa4VaIf5mEUg4k5bC6Babt75VUd-1qCqdlNxHxog.B1RTxGlJ3dGVR8QyOPsJ70A_PIA1KwIm0UCw-rFbYwMg.PNG.ndb796/image.png?type=w7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97015"/>
            <a:ext cx="7362825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141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>
                <a:latin typeface="+mn-ea"/>
              </a:rPr>
              <a:t>파이썬 개발 </a:t>
            </a:r>
            <a:r>
              <a:rPr kumimoji="1" lang="en-US" altLang="ko-KR" b="1" dirty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1141321"/>
            <a:ext cx="1114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/>
              <a:t>PyCharm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637691" y="1141321"/>
            <a:ext cx="5216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hlinkClick r:id="rId3"/>
              </a:rPr>
              <a:t>https://www.jetbrains.com/pycharm/download/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133600" y="1919226"/>
            <a:ext cx="76786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Comic Sans MS" charset="0"/>
                <a:ea typeface="Comic Sans MS" charset="0"/>
                <a:cs typeface="Comic Sans MS" charset="0"/>
              </a:rPr>
              <a:t>설치 프로그램 다운로드 후</a:t>
            </a:r>
            <a:r>
              <a:rPr lang="en-US" altLang="ko-KR" dirty="0">
                <a:latin typeface="Comic Sans MS" charset="0"/>
                <a:ea typeface="Comic Sans MS" charset="0"/>
                <a:cs typeface="Comic Sans MS" charset="0"/>
              </a:rPr>
              <a:t>,</a:t>
            </a:r>
            <a:r>
              <a:rPr lang="ko-KR" altLang="en-US" dirty="0">
                <a:latin typeface="Comic Sans MS" charset="0"/>
                <a:ea typeface="Comic Sans MS" charset="0"/>
                <a:cs typeface="Comic Sans MS" charset="0"/>
              </a:rPr>
              <a:t> 설치 진행</a:t>
            </a:r>
          </a:p>
        </p:txBody>
      </p:sp>
      <p:pic>
        <p:nvPicPr>
          <p:cNvPr id="17410" name="Picture 2" descr="http://postfiles12.naver.net/MjAxNzEyMjhfMjc3/MDAxNTE0NDIwODUwNzQ5.NSzF0yjWB-Z2qgYDToEgj0IxqV2Nz2VR4AMLdXzTChMg.J-zylPsOmq5uqlbultXipVowcin4akkZyupo1IW-BNUg.PNG.ndb796/image.png?type=w7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847" y="2697131"/>
            <a:ext cx="4724400" cy="3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989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>
                <a:latin typeface="+mn-ea"/>
              </a:rPr>
              <a:t>파이썬 개발 </a:t>
            </a:r>
            <a:r>
              <a:rPr kumimoji="1" lang="en-US" altLang="ko-KR" b="1" dirty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1141321"/>
            <a:ext cx="1114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/>
              <a:t>PyCharm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637691" y="1141321"/>
            <a:ext cx="5216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hlinkClick r:id="rId3"/>
              </a:rPr>
              <a:t>https://www.jetbrains.com/pycharm/download/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133600" y="1919226"/>
            <a:ext cx="76786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err="1">
                <a:latin typeface="Comic Sans MS" charset="0"/>
                <a:ea typeface="Comic Sans MS" charset="0"/>
                <a:cs typeface="Comic Sans MS" charset="0"/>
              </a:rPr>
              <a:t>PyCharm</a:t>
            </a:r>
            <a:r>
              <a:rPr lang="en-US" altLang="ko-KR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ko-KR" altLang="en-US" dirty="0">
                <a:latin typeface="Comic Sans MS" charset="0"/>
                <a:ea typeface="Comic Sans MS" charset="0"/>
                <a:cs typeface="Comic Sans MS" charset="0"/>
              </a:rPr>
              <a:t>환경에 대한 설정</a:t>
            </a:r>
            <a:r>
              <a:rPr lang="en-US" altLang="ko-KR" dirty="0">
                <a:latin typeface="Comic Sans MS" charset="0"/>
                <a:ea typeface="Comic Sans MS" charset="0"/>
                <a:cs typeface="Comic Sans MS" charset="0"/>
              </a:rPr>
              <a:t>. </a:t>
            </a:r>
            <a:r>
              <a:rPr lang="ko-KR" altLang="en-US" dirty="0">
                <a:latin typeface="Comic Sans MS" charset="0"/>
                <a:ea typeface="Comic Sans MS" charset="0"/>
                <a:cs typeface="Comic Sans MS" charset="0"/>
              </a:rPr>
              <a:t>임포트</a:t>
            </a:r>
            <a:r>
              <a:rPr lang="en-US" altLang="ko-KR" dirty="0">
                <a:latin typeface="Comic Sans MS" charset="0"/>
                <a:ea typeface="Comic Sans MS" charset="0"/>
                <a:cs typeface="Comic Sans MS" charset="0"/>
              </a:rPr>
              <a:t>(Import) </a:t>
            </a:r>
            <a:r>
              <a:rPr lang="ko-KR" altLang="en-US" dirty="0">
                <a:latin typeface="Comic Sans MS" charset="0"/>
                <a:ea typeface="Comic Sans MS" charset="0"/>
                <a:cs typeface="Comic Sans MS" charset="0"/>
              </a:rPr>
              <a:t>하지 않고 바로 실행</a:t>
            </a:r>
          </a:p>
        </p:txBody>
      </p:sp>
      <p:pic>
        <p:nvPicPr>
          <p:cNvPr id="7" name="Picture 4" descr="http://postfiles11.naver.net/MjAxNzEyMjhfMTMz/MDAxNTE0NDIwOTcwNDQ2.gBvwEjkkz0DdWc-4ZJDlwgrLDkTb9Cv3F7oPs6LZElYg.597joNttJkrgtrnPuxdTDc5RE1PK9X-m8I3NtNdpPWcg.PNG.ndb796/image.png?type=w7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270738"/>
            <a:ext cx="4505325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4776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>
                <a:latin typeface="+mn-ea"/>
              </a:rPr>
              <a:t>파이썬 개발 </a:t>
            </a:r>
            <a:r>
              <a:rPr kumimoji="1" lang="en-US" altLang="ko-KR" b="1" dirty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1141321"/>
            <a:ext cx="1114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/>
              <a:t>PyCharm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637691" y="1141321"/>
            <a:ext cx="5216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hlinkClick r:id="rId3"/>
              </a:rPr>
              <a:t>https://www.jetbrains.com/pycharm/download/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133600" y="1919226"/>
            <a:ext cx="76786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Comic Sans MS" charset="0"/>
                <a:ea typeface="Comic Sans MS" charset="0"/>
                <a:cs typeface="Comic Sans MS" charset="0"/>
              </a:rPr>
              <a:t>에디터의 색상을 선택합니다</a:t>
            </a:r>
            <a:r>
              <a:rPr lang="en-US" altLang="ko-KR" dirty="0">
                <a:latin typeface="Comic Sans MS" charset="0"/>
                <a:ea typeface="Comic Sans MS" charset="0"/>
                <a:cs typeface="Comic Sans MS" charset="0"/>
              </a:rPr>
              <a:t>.</a:t>
            </a:r>
            <a:endParaRPr lang="ko-KR" altLang="en-US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19458" name="Picture 2" descr="http://postfiles4.naver.net/MjAxNzEyMjhfMjc2/MDAxNTE0NDIxMDExNDU3.YN0dror8cYOTBxFMeFAewL11xqnqIFVBCWfJYf2Hp8og.cZoaThJvppCiTYVqsvBGL0uhnMLhAjnl9IrBY8wYQFYg.PNG.ndb796/image.png?type=w7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715" y="2697131"/>
            <a:ext cx="4472721" cy="3778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7255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>
                <a:latin typeface="+mn-ea"/>
              </a:rPr>
              <a:t>파이썬 개발 </a:t>
            </a:r>
            <a:r>
              <a:rPr kumimoji="1" lang="en-US" altLang="ko-KR" b="1" dirty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1141321"/>
            <a:ext cx="1114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/>
              <a:t>PyCharm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637691" y="1141321"/>
            <a:ext cx="5216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hlinkClick r:id="rId3"/>
              </a:rPr>
              <a:t>https://www.jetbrains.com/pycharm/download/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133600" y="1919226"/>
            <a:ext cx="59318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/>
              <a:t>필요한 플러그 인 </a:t>
            </a:r>
            <a:r>
              <a:rPr lang="en-US" altLang="ko-KR" dirty="0"/>
              <a:t>(Plug-in)</a:t>
            </a:r>
            <a:r>
              <a:rPr lang="ko-KR" altLang="en-US" dirty="0"/>
              <a:t>를 위한 윈도우</a:t>
            </a:r>
            <a:endParaRPr lang="en-US" altLang="ko-KR" dirty="0"/>
          </a:p>
          <a:p>
            <a:r>
              <a:rPr lang="en-US" altLang="ko-KR" dirty="0"/>
              <a:t>	(</a:t>
            </a:r>
            <a:r>
              <a:rPr lang="ko-KR" altLang="en-US" dirty="0"/>
              <a:t>필요한 것이 있으면 </a:t>
            </a:r>
            <a:r>
              <a:rPr lang="en-US" altLang="ko-KR" dirty="0"/>
              <a:t>Install</a:t>
            </a:r>
            <a:r>
              <a:rPr lang="ko-KR" altLang="en-US" dirty="0"/>
              <a:t>을 누른다</a:t>
            </a:r>
            <a:r>
              <a:rPr lang="en-US" altLang="ko-KR" dirty="0"/>
              <a:t>)</a:t>
            </a:r>
            <a:endParaRPr lang="ko-KR" altLang="en-US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20482" name="Picture 2" descr="http://postfiles5.naver.net/MjAxNzEyMjhfMTc2/MDAxNTE0NDIxMDcwNTUy.3InPDqyCmZMp1M5-AZ9t8ahEOH9ZbWF1zpnprDRguO0g.ez4EvD9U71BpUQE5bUEyc4E5bhewvb0zIX4q8EU2ARkg.PNG.ndb796/image.png?type=w7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315" y="2528967"/>
            <a:ext cx="4777521" cy="402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730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633046" y="363416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b="1" dirty="0">
                <a:latin typeface="+mn-ea"/>
              </a:rPr>
              <a:t>파이썬 개발 </a:t>
            </a:r>
            <a:r>
              <a:rPr kumimoji="1" lang="en-US" altLang="ko-KR" b="1" dirty="0">
                <a:latin typeface="+mn-ea"/>
              </a:rPr>
              <a:t>IDE</a:t>
            </a:r>
            <a:endParaRPr kumimoji="1" lang="ko-KR" altLang="en-US" b="1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37929" y="1141321"/>
            <a:ext cx="1114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/>
              <a:t>PyCharm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2637691" y="1141321"/>
            <a:ext cx="5216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hlinkClick r:id="rId3"/>
              </a:rPr>
              <a:t>https://www.jetbrains.com/pycharm/download/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133600" y="1919226"/>
            <a:ext cx="76786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/>
              <a:t>이제 프로젝트를 생성할 수 있습니다</a:t>
            </a:r>
            <a:r>
              <a:rPr lang="en-US" altLang="ko-KR" dirty="0"/>
              <a:t>.</a:t>
            </a:r>
          </a:p>
        </p:txBody>
      </p:sp>
      <p:pic>
        <p:nvPicPr>
          <p:cNvPr id="21506" name="Picture 2" descr="http://postfiles8.naver.net/MjAxNzEyMjhfMjE4/MDAxNTE0NDIxMTUyMDA4.qICOhF8mXswyctWB-SFc8Iwo1pPDscfZuUs45f2FbRUg.3D6QUMLED1OSABLYUelfgPw9Z_e8f7IDUaU7DSu9AUkg.PNG.ndb796/image.png?type=w7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599" y="2533008"/>
            <a:ext cx="5334001" cy="385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074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654</Words>
  <Application>Microsoft Office PowerPoint</Application>
  <PresentationFormat>와이드스크린</PresentationFormat>
  <Paragraphs>153</Paragraphs>
  <Slides>24</Slides>
  <Notes>17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2" baseType="lpstr">
      <vt:lpstr>KoPub Dotum</vt:lpstr>
      <vt:lpstr>Menlo</vt:lpstr>
      <vt:lpstr>굴림</vt:lpstr>
      <vt:lpstr>맑은 고딕</vt:lpstr>
      <vt:lpstr>맑은 고딕</vt:lpstr>
      <vt:lpstr>Arial</vt:lpstr>
      <vt:lpstr>Comic Sans MS</vt:lpstr>
      <vt:lpstr>Office 테마</vt:lpstr>
      <vt:lpstr>파이썬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파이썬</dc:title>
  <dc:creator>Dosang Yoon</dc:creator>
  <cp:lastModifiedBy>admin</cp:lastModifiedBy>
  <cp:revision>23</cp:revision>
  <dcterms:created xsi:type="dcterms:W3CDTF">2019-02-01T07:47:11Z</dcterms:created>
  <dcterms:modified xsi:type="dcterms:W3CDTF">2019-02-04T15:47:24Z</dcterms:modified>
</cp:coreProperties>
</file>