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오프닝(10초): 오늘 주제는 '실패해도 괜찮은 AI 실험실 - 작은 성공(Small Win) 만들기'입니다.</a:t>
            </a:r>
          </a:p>
          <a:p>
            <a:r>
              <a:t>운영 안내(10초): 오늘은 참여형 활동 없이, 사례와 체크리스트 중심으로 정리합니다.</a:t>
            </a:r>
          </a:p>
          <a:p>
            <a:r>
              <a:t>목표(10초): 왜 중요한지 → 핵심 원칙 → 사례 해설 → 리스크/대응 → 다음 행동까지 30분에 끝냅니다.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전체 구성(20초): 5파트로 진행합니다.</a:t>
            </a:r>
          </a:p>
          <a:p>
            <a:r>
              <a:t>- 1) 왜 필요한가</a:t>
            </a:r>
          </a:p>
          <a:p>
            <a:r>
              <a:t>- 2) 핵심 개념/원칙</a:t>
            </a:r>
          </a:p>
          <a:p>
            <a:r>
              <a:t>- 3) 사례로 이해하는 적용 가이드</a:t>
            </a:r>
          </a:p>
          <a:p>
            <a:r>
              <a:t>- 4) 리스크/체크리스트</a:t>
            </a:r>
          </a:p>
          <a:p>
            <a:r>
              <a:t>- 5) 요약 &amp; 다음 행동</a:t>
            </a:r>
          </a:p>
          <a:p>
            <a:r>
              <a:t>안내(10초): 참여형 활동 없이, 바로 가져가 쓸 수 있는 요약/체크리스트 중심입니다.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'1. 왜 이 주제를 이해해야 하나'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'리더십 관점: 왜 중요한가' 슬라이드입니다.</a:t>
            </a:r>
          </a:p>
          <a:p>
            <a:r>
              <a:t>포인트(20초): 실험 문화 없이는 혁신이 확장되지 않음 / 작은 성공은 변화관리의 증거(저항 감소)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'실무자 관점: 무엇이 달라지나' 슬라이드입니다.</a:t>
            </a:r>
          </a:p>
          <a:p>
            <a:r>
              <a:t>포인트(20초): 완벽을 요구하면 시도 자체가 멈춘다 / 작은 실험은 내 업무를 개선하는 가장 빠른 길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'기대 효과(정량/정성)' 슬라이드입니다.</a:t>
            </a:r>
          </a:p>
          <a:p>
            <a:r>
              <a:t>포인트(20초): 개선 아이디어가 실제 성과로 연결 / 팀 내 학습 속도↑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'2. 핵심 개념과 원칙'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'핵심 개념 6가지' 슬라이드입니다.</a:t>
            </a:r>
          </a:p>
          <a:p>
            <a:r>
              <a:t>포인트(20초): Small Win: 2주 이내, 영향 범위 제한 / 가설-실험-측정-회고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'실행 프레임워크(권장 루틴)'는 실행 흐름(루틴)을 제시합니다.</a:t>
            </a:r>
          </a:p>
          <a:p>
            <a:r>
              <a:t>요약(20초): 문제 1개 선정(반복/병목) → 가설 세우기(어떻게 나아질까) → 2주 실험 설계(범위/지표) …</a:t>
            </a:r>
          </a:p>
          <a:p>
            <a:r>
              <a:t>팁(10초): 이 순서를 팀 템플릿으로 고정하면 재작업이 크게 줄어듭니다.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'자주 하는 실수' 슬라이드입니다.</a:t>
            </a:r>
          </a:p>
          <a:p>
            <a:r>
              <a:t>포인트(20초): 실험 목표가 모호 / 일정/범위 과대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'3. 사례로 이해하는 적용 가이드'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'사례 1) 2주 Small Win 실험 설계' 슬라이드입니다.</a:t>
            </a:r>
          </a:p>
          <a:p>
            <a:r>
              <a:t>포인트(20초): 요청의 역할/관점: 혁신 실험 코치 / 핵심 입력 요소: 목적·대상·제약·데이터·출력 형식(표/목차/분량)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'사례 2) 사례 전파용 ‘사례 카드’ 만들기' 슬라이드입니다.</a:t>
            </a:r>
          </a:p>
          <a:p>
            <a:r>
              <a:t>포인트(20초): 요청의 역할/관점: 사내 공유 게시판 에디터 / 핵심 입력 요소: 목적·대상·제약·데이터·출력 형식(표/목차/분량)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읽는 법(15초): 표는 기준, 권장, 피해야 할 것 기준으로 비교합니다.</a:t>
            </a:r>
          </a:p>
          <a:p>
            <a:r>
              <a:t>포인트(15초): 수치/정의/기간을 같이 확인해 오해를 줄입니다.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'결과 품질 검증 체크' 슬라이드입니다.</a:t>
            </a:r>
          </a:p>
          <a:p>
            <a:r>
              <a:t>포인트(20초): 사실/수치/고유명사는 원문 대조 / 누락된 가정이 없는지 질문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'4. 리스크 &amp; 체크리스트'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'체크리스트(현업 적용용)' 슬라이드입니다.</a:t>
            </a:r>
          </a:p>
          <a:p>
            <a:r>
              <a:t>포인트(20초): 2주 이내인가 / 지표가 있는가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'팀 적용(롤아웃) 방법' 슬라이드입니다.</a:t>
            </a:r>
          </a:p>
          <a:p>
            <a:r>
              <a:t>포인트(20초): 월 1회 데모데이 / 사례 카드 템플릿 통일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'5. 요약 &amp; 다음 행동'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'핵심 요약' 슬라이드입니다.</a:t>
            </a:r>
          </a:p>
          <a:p>
            <a:r>
              <a:t>포인트(20초): 작게, 빠르게, 측정하고 공유 / 실험은 학습을 위한 장치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D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058400" y="548640"/>
            <a:ext cx="1280160" cy="128016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235440" y="1554480"/>
            <a:ext cx="2011680" cy="20116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98480" y="2560320"/>
            <a:ext cx="1554480" cy="15544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>
            <a:off x="502920" y="594360"/>
            <a:ext cx="594360" cy="594360"/>
          </a:xfrm>
          <a:prstGeom prst="star5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3840480" y="411480"/>
            <a:ext cx="4480560" cy="41148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E5E7EB"/>
                </a:solidFill>
                <a:latin typeface="Apple SD Gothic Neo"/>
              </a:rPr>
              <a:t>조직문화 트랙</a:t>
            </a:r>
          </a:p>
        </p:txBody>
      </p:sp>
      <p:sp>
        <p:nvSpPr>
          <p:cNvPr id="7" name="Oval 6"/>
          <p:cNvSpPr/>
          <p:nvPr/>
        </p:nvSpPr>
        <p:spPr>
          <a:xfrm>
            <a:off x="5669280" y="1234440"/>
            <a:ext cx="822960" cy="82296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65960"/>
            <a:ext cx="10360152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Apple SD Gothic Neo"/>
              </a:rPr>
              <a:t>실패해도 괜찮은 AI 실험실 - 작은 성공(Small Win) 만들기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65760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E5E7EB"/>
                </a:solidFill>
                <a:latin typeface="Apple SD Gothic Neo"/>
              </a:rPr>
              <a:t>AX 전환 교육 (30분 / 20+ Slides)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80560" y="4160520"/>
            <a:ext cx="320040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오늘의 흐름 (30분)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709928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1288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왜 필요한가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350008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758184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9544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핵심 개념/원칙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98264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806440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7800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46520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54696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06056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리스크/체크리스트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94776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02952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54312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05840" y="5303520"/>
            <a:ext cx="10241280" cy="640080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234440" y="5422392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1F2937"/>
                </a:solidFill>
                <a:latin typeface="Apple SD Gothic Neo"/>
              </a:rPr>
              <a:t>TIP: 각 파트는 5~7분 내로, 사례는 2개만 깊게 보면 충분합니다.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왜 이 주제를 이해해야 하나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리더십부터 실무자까지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리더십 관점: 왜 중요한가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실험 문화 없이는 혁신이 확장되지 않음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작은 성공은 변화관리의 증거(저항 감소)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리스크를 통제하는 실험 프로세스가 필요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성과를 ‘학습’으로 정의해야 지속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사례 전파가 투자 대비 효과를 만든다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실무자 관점: 무엇이 달라지나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완벽을 요구하면 시도 자체가 멈춘다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작은 실험은 내 업무를 개선하는 가장 빠른 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실패 사례 공유는 팀 전체의 시간 절감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AI는 실험-피드백에 최적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인정/보상이 있으면 참여가 늘어난다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흔한 오해 vs 현실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오해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현실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실패하면 평가가 깎인다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실험은 큰 프로젝트여야 한다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아이디어가 완벽해야 시작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보안 때문에 아무것도 못 한다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실험은 학습을 위한 장치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2주짜리 작은 개선이 더 가치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초안으로 시작해 반복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가이드와 범위 설정으로 안전하게 가능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기대 효과(정량/정성)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+ 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개선 아이디어가 실제 성과로 연결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팀 내 학습 속도↑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업무 표준 템플릿 축적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도입 저항 감소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성과 공유로 동기부여↑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핵심 개념과 원칙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이것만 지키면 실패 확률이 줄어든다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개념 6가지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Small Win: 2주 이내, 영향 범위 제한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가설-실험-측정-회고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리스크 사전 체크(보안/규정)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성과는 ‘시간/품질’로 측정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사례는 템플릿으로 전환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칭찬/공유가 운영의 핵심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2주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기간</a:t>
            </a:r>
          </a:p>
        </p:txBody>
      </p:sp>
      <p:sp>
        <p:nvSpPr>
          <p:cNvPr id="42" name="Rectangle 4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실행 프레임워크(권장 루틴)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05840" y="3108960"/>
            <a:ext cx="10241280" cy="54864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56667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186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637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551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문제 1개 선정(반복/병목)</a:t>
            </a:r>
          </a:p>
        </p:txBody>
      </p:sp>
      <p:sp>
        <p:nvSpPr>
          <p:cNvPr id="14" name="Oval 13"/>
          <p:cNvSpPr/>
          <p:nvPr/>
        </p:nvSpPr>
        <p:spPr>
          <a:xfrm>
            <a:off x="327355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82549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277063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6207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가설 세우기(어떻게 나아질까)</a:t>
            </a:r>
          </a:p>
        </p:txBody>
      </p:sp>
      <p:sp>
        <p:nvSpPr>
          <p:cNvPr id="18" name="Oval 17"/>
          <p:cNvSpPr/>
          <p:nvPr/>
        </p:nvSpPr>
        <p:spPr>
          <a:xfrm>
            <a:off x="498043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237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47751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6895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2주 실험 설계(범위/지표)</a:t>
            </a:r>
          </a:p>
        </p:txBody>
      </p:sp>
      <p:sp>
        <p:nvSpPr>
          <p:cNvPr id="22" name="Oval 21"/>
          <p:cNvSpPr/>
          <p:nvPr/>
        </p:nvSpPr>
        <p:spPr>
          <a:xfrm>
            <a:off x="668731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3925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439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7583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실행(템플릿/자동화)</a:t>
            </a:r>
          </a:p>
        </p:txBody>
      </p:sp>
      <p:sp>
        <p:nvSpPr>
          <p:cNvPr id="26" name="Oval 25"/>
          <p:cNvSpPr/>
          <p:nvPr/>
        </p:nvSpPr>
        <p:spPr>
          <a:xfrm>
            <a:off x="839419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94613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89127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98271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측정(전/후 비교)</a:t>
            </a:r>
          </a:p>
        </p:txBody>
      </p:sp>
      <p:sp>
        <p:nvSpPr>
          <p:cNvPr id="30" name="Oval 29"/>
          <p:cNvSpPr/>
          <p:nvPr/>
        </p:nvSpPr>
        <p:spPr>
          <a:xfrm>
            <a:off x="1010107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6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6530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95981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895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공유(사례 카드)</a:t>
            </a:r>
          </a:p>
        </p:txBody>
      </p:sp>
      <p:sp>
        <p:nvSpPr>
          <p:cNvPr id="34" name="Rectangle 3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좋은 예 vs 나쁜 예 (짧은 비교)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좋은 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나쁜 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범위를 작게 잡는다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전/후 지표를 정한다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보안 체크를 먼저 한다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산출물을 템플릿으로 남긴다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범위를 크게 잡는다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측정 없이 ‘좋아 보임’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규정/보안 미검토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공유 없이 개인만 사용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자주 하는 실수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실험 목표가 모호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일정/범위 과대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회고 없이 종료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실패를 숨김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운영/보상 구조 부재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참여형 활동 없이도 이해되는 예시 중심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1) 2주 Small Win 실험 설계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혁신 실험 코치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"업무 문제: [문제] / 목표: [정량 목표]"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정량 목표 1개는 필수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리스크/완화 포함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주차별로 쪼개기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1개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46" name="Rectangle 4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2) 사례 전파용 ‘사례 카드’ 만들기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사내 공유 게시판 에디터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"아래 실험 결과를 1장 사례 카드로 요약해줘. / - 문제(1줄)"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숫자(효과)를 꼭 넣기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복붙용 템플릿 포함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다음 실험으로 연결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Small Win 기준(예시)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417320"/>
            <a:ext cx="10908792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60" y="1581912"/>
            <a:ext cx="502920" cy="502920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▦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960120" y="1737360"/>
          <a:ext cx="10268712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2904"/>
                <a:gridCol w="3422904"/>
                <a:gridCol w="3422904"/>
              </a:tblGrid>
              <a:tr h="630936"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기준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권장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피해야 할 것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기간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2주 이내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3개월 장기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범위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팀/프로세스 1개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전사 확장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지표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시간/품질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모호한 만족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리스크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사전 체크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사후 대응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결과 품질 검증 체크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사실/수치/고유명사는 원문 대조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누락된 가정이 없는지 질문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대안 2개 이상 비교 요청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리스크/반론을 함께 요청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2개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리스크 &amp; 체크리스트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안전하게, 팀 단위로 굴리기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리스크와 완화 전략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리스크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완화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범위 확대(스코프 크립)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성과 미측정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보안/규정 위반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실패 낙인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실험 범위/기간 고정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전/후 지표 강제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리스크 체크리스트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학습/칭찬 중심 운영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체크리스트(현업 적용용)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✓  CHECK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2주 이내인가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지표가 있는가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범위가 1개인가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 체크했나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사례 카드로 공유했나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2주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기간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44398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438912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38912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9028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1개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59028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8" name="Rectangle 3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팀 적용(롤아웃) 방법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월 1회 데모데이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사례 카드 템플릿 통일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작은 보상/인정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실패 공유도 보상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오늘부터 1개만 실행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요약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작게, 빠르게, 측정하고 공유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실험은 학습을 위한 장치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템플릿이 자산이 된다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오늘 행동: 내 업무 1개를 2주 실험으로 정의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2주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기간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44398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438912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38912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9028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1개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9028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5" name="Rectangle 3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