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오프닝(10초): 오늘 주제는 '오늘 바로 적용하는 AI 업무 자동화 - 노코드 워크플로우 설계(강의형)'입니다.</a:t>
            </a:r>
          </a:p>
          <a:p>
            <a:r>
              <a:t>운영 안내(10초): 오늘은 참여형 활동 없이, 사례와 체크리스트 중심으로 정리합니다.</a:t>
            </a:r>
          </a:p>
          <a:p>
            <a:r>
              <a:t>목표(10초): 왜 중요한지 → 핵심 원칙 → 사례 해설 → 리스크/대응 → 다음 행동까지 30분에 끝냅니다.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전체 구성(20초): 5파트로 진행합니다.</a:t>
            </a:r>
          </a:p>
          <a:p>
            <a:r>
              <a:t>- 1) 왜 필요한가</a:t>
            </a:r>
          </a:p>
          <a:p>
            <a:r>
              <a:t>- 2) 핵심 개념/원칙</a:t>
            </a:r>
          </a:p>
          <a:p>
            <a:r>
              <a:t>- 3) 사례로 이해하는 적용 가이드</a:t>
            </a:r>
          </a:p>
          <a:p>
            <a:r>
              <a:t>- 4) 리스크/체크리스트</a:t>
            </a:r>
          </a:p>
          <a:p>
            <a:r>
              <a:t>- 5) 요약 &amp; 다음 행동</a:t>
            </a:r>
          </a:p>
          <a:p>
            <a:r>
              <a:t>안내(10초): 참여형 활동 없이, 바로 가져가 쓸 수 있는 요약/체크리스트 중심입니다.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'1. 왜 이 주제를 이해해야 하나'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'리더십 관점: 왜 중요한가' 슬라이드입니다.</a:t>
            </a:r>
          </a:p>
          <a:p>
            <a:r>
              <a:t>포인트(20초): 자동화는 ‘업무 표준화’와 직결 / 작은 자동화가 누적되면 생산성 격차가 커짐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'실무자 관점: 무엇이 달라지나' 슬라이드입니다.</a:t>
            </a:r>
          </a:p>
          <a:p>
            <a:r>
              <a:t>포인트(20초): 반복 전달/복붙 작업을 줄이는 가장 빠른 방법 / 노코드로도 충분히 시작 가능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'기대 효과(정량/정성)' 슬라이드입니다.</a:t>
            </a:r>
          </a:p>
          <a:p>
            <a:r>
              <a:t>포인트(20초): 복붙/전달 시간 절감 / 업무 누락 감소(트리거/알림)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'2. 핵심 개념과 원칙'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'핵심 개념 6가지' 슬라이드입니다.</a:t>
            </a:r>
          </a:p>
          <a:p>
            <a:r>
              <a:t>포인트(20초): Trigger(시작 조건) / Action(실행)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'실행 프레임워크(권장 루틴)'는 실행 흐름(루틴)을 제시합니다.</a:t>
            </a:r>
          </a:p>
          <a:p>
            <a:r>
              <a:t>요약(20초): 업무 1개 선정(반복/규칙적) → Trigger 정의(메일 수신 등) → AI 단계(요약/분류/추출) …</a:t>
            </a:r>
          </a:p>
          <a:p>
            <a:r>
              <a:t>팁(10초): 이 순서를 팀 템플릿으로 고정하면 재작업이 크게 줄어듭니다.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'자주 하는 실수' 슬라이드입니다.</a:t>
            </a:r>
          </a:p>
          <a:p>
            <a:r>
              <a:t>포인트(20초): 트리거 조건이 모호 / 중복 실행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'3. 사례로 이해하는 적용 가이드'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'사례 1) 자동화 시나리오 설계(업무→흐름)' 슬라이드입니다.</a:t>
            </a:r>
          </a:p>
          <a:p>
            <a:r>
              <a:t>포인트(20초): 요청의 역할/관점: 워크플로우 설계자 / 핵심 입력 요소: 목적·대상·제약·데이터·출력 형식(표/목차/분량)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'사례 2) AI 단계 프롬프트(분류+추출)' 슬라이드입니다.</a:t>
            </a:r>
          </a:p>
          <a:p>
            <a:r>
              <a:t>포인트(20초): 요청의 역할/관점: 이메일 분류/추출기 / 핵심 입력 요소: 목적·대상·제약·데이터·출력 형식(표/목차/분량)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읽는 법(15초): 표는 단계, 입력, 출력 기준으로 비교합니다.</a:t>
            </a:r>
          </a:p>
          <a:p>
            <a:r>
              <a:t>포인트(15초): 수치/정의/기간을 같이 확인해 오해를 줄입니다.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'결과 품질 검증 체크' 슬라이드입니다.</a:t>
            </a:r>
          </a:p>
          <a:p>
            <a:r>
              <a:t>포인트(20초): 사실/수치/고유명사는 원문 대조 / 누락된 가정이 없는지 질문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'4. 리스크 &amp; 체크리스트'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의도(10초): 좌/우 대비로 메시지를 빠르게 정렬합니다.</a:t>
            </a:r>
          </a:p>
          <a:p>
            <a:r>
              <a:t>정리(10초): 오른쪽(권장/현실/완화) 기준으로 팀 표준을 잡는 것이 목표입니다.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'체크리스트(현업 적용용)' 슬라이드입니다.</a:t>
            </a:r>
          </a:p>
          <a:p>
            <a:r>
              <a:t>포인트(20초): 트리거가 명확한가 / 예외/승인이 있는가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'팀 적용(롤아웃) 방법' 슬라이드입니다.</a:t>
            </a:r>
          </a:p>
          <a:p>
            <a:r>
              <a:t>포인트(20초): 팀 1개 흐름부터 파일럿 / 체크리스트로 승인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전환(10초): 이제 '5. 요약 &amp; 다음 행동' 파트로 넘어갑니다.</a:t>
            </a:r>
          </a:p>
          <a:p>
            <a:r>
              <a:t>안내(15초): 핵심 메시지를 먼저 잡고, 사례/체크리스트로 연결하겠습니다.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핵심(10초): '핵심 요약' 슬라이드입니다.</a:t>
            </a:r>
          </a:p>
          <a:p>
            <a:r>
              <a:t>포인트(20초): 자동화는 ‘작게 시작→안전하게 확장’ / Trigger-AI-Action-Log가 기본 구조</a:t>
            </a:r>
          </a:p>
          <a:p>
            <a:r>
              <a:t>연결(10초): 다음 슬라이드에서 구조(원칙/사례/리스크)로 이어갑니다.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D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058400" y="548640"/>
            <a:ext cx="1280160" cy="128016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35440" y="1554480"/>
            <a:ext cx="2011680" cy="20116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98480" y="2560320"/>
            <a:ext cx="1554480" cy="15544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>
            <a:off x="502920" y="594360"/>
            <a:ext cx="594360" cy="594360"/>
          </a:xfrm>
          <a:prstGeom prst="star5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840480" y="411480"/>
            <a:ext cx="4480560" cy="411480"/>
          </a:xfrm>
          <a:prstGeom prst="roundRect">
            <a:avLst/>
          </a:prstGeom>
          <a:solidFill>
            <a:srgbClr val="243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E5E7EB"/>
                </a:solidFill>
                <a:latin typeface="Apple SD Gothic Neo"/>
              </a:rPr>
              <a:t>실행력 트랙</a:t>
            </a:r>
          </a:p>
        </p:txBody>
      </p:sp>
      <p:sp>
        <p:nvSpPr>
          <p:cNvPr id="7" name="Oval 6"/>
          <p:cNvSpPr/>
          <p:nvPr/>
        </p:nvSpPr>
        <p:spPr>
          <a:xfrm>
            <a:off x="5669280" y="1234440"/>
            <a:ext cx="822960" cy="82296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10360152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Apple SD Gothic Neo"/>
              </a:rPr>
              <a:t>오늘 바로 적용하는 AI 업무 자동화 - 노코드 워크플로우 설계(강의형)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6576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E5E7EB"/>
                </a:solidFill>
                <a:latin typeface="Apple SD Gothic Neo"/>
              </a:rPr>
              <a:t>AX 전환 교육 (30분 / 20+ Slides)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0560" y="4160520"/>
            <a:ext cx="320040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오늘의 흐름 (30분)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709928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1288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왜 필요한가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50008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58184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9544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핵심 개념/원칙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98264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806440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46520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54696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06056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리스크/체크리스트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94776" y="2359152"/>
            <a:ext cx="1408176" cy="45720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02952" y="2057400"/>
            <a:ext cx="640080" cy="64008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54312" y="2834640"/>
            <a:ext cx="1828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1F2937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05840" y="5303520"/>
            <a:ext cx="10241280" cy="640080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34440" y="5422392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1F2937"/>
                </a:solidFill>
                <a:latin typeface="Apple SD Gothic Neo"/>
              </a:rPr>
              <a:t>TIP: 각 파트는 5~7분 내로, 사례는 2개만 깊게 보면 충분합니다.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왜 이 주제를 이해해야 하나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리더십부터 실무자까지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리더십 관점: 왜 중요한가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자동화는 ‘업무 표준화’와 직결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작은 자동화가 누적되면 생산성 격차가 커짐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통합(메일/슬랙/시트)의 설계가 중요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권한/로그/보안 통제가 필수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운영 관점(장애/오작동) 고려 필요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실무자 관점: 무엇이 달라지나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반복 전달/복붙 작업을 줄이는 가장 빠른 방법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노코드로도 충분히 시작 가능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자동화는 ‘작게’가 핵심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실수(누락/지연) 감소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내 업무를 시스템화하면 야근이 줄어듦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흔한 오해 vs 현실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오해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현실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자동화는 거창하다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개발이 없으면 못 한다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한 번 만들면 끝이다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자동화는 위험하다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1~2개 앱 연결부터 가능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노코드+AI로 시작 가능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운영/모니터링이 중요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권한/로그로 안전하게 가능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기대 효과(정량/정성)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+ 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복붙/전달 시간 절감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업무 누락 감소(트리거/알림)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업무 흐름 가시화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협업 속도↑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프로세스 표준화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핵심 개념과 원칙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이것만 지키면 실패 확률이 줄어든다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개념 6가지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Trigger(시작 조건)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Action(실행)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Filter(조건)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AI Step(분류/요약/추출)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Human 승인 단계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로그/모니터링</a:t>
            </a:r>
          </a:p>
        </p:txBody>
      </p:sp>
      <p:sp>
        <p:nvSpPr>
          <p:cNvPr id="37" name="Rectangle 3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실행 프레임워크(권장 루틴)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5840" y="3108960"/>
            <a:ext cx="10241280" cy="54864"/>
          </a:xfrm>
          <a:prstGeom prst="round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56667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186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637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551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업무 1개 선정(반복/규칙적)</a:t>
            </a:r>
          </a:p>
        </p:txBody>
      </p:sp>
      <p:sp>
        <p:nvSpPr>
          <p:cNvPr id="14" name="Oval 13"/>
          <p:cNvSpPr/>
          <p:nvPr/>
        </p:nvSpPr>
        <p:spPr>
          <a:xfrm>
            <a:off x="327355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2549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77063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6207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Trigger 정의(메일 수신 등)</a:t>
            </a:r>
          </a:p>
        </p:txBody>
      </p:sp>
      <p:sp>
        <p:nvSpPr>
          <p:cNvPr id="18" name="Oval 17"/>
          <p:cNvSpPr/>
          <p:nvPr/>
        </p:nvSpPr>
        <p:spPr>
          <a:xfrm>
            <a:off x="498043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237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47751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6895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AI 단계(요약/분류/추출)</a:t>
            </a:r>
          </a:p>
        </p:txBody>
      </p:sp>
      <p:sp>
        <p:nvSpPr>
          <p:cNvPr id="22" name="Oval 21"/>
          <p:cNvSpPr/>
          <p:nvPr/>
        </p:nvSpPr>
        <p:spPr>
          <a:xfrm>
            <a:off x="668731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3925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439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7583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Action 연결(슬랙/시트)</a:t>
            </a:r>
          </a:p>
        </p:txBody>
      </p:sp>
      <p:sp>
        <p:nvSpPr>
          <p:cNvPr id="26" name="Oval 25"/>
          <p:cNvSpPr/>
          <p:nvPr/>
        </p:nvSpPr>
        <p:spPr>
          <a:xfrm>
            <a:off x="839419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94613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89127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8271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예외 처리(조건/승인)</a:t>
            </a:r>
          </a:p>
        </p:txBody>
      </p:sp>
      <p:sp>
        <p:nvSpPr>
          <p:cNvPr id="30" name="Oval 29"/>
          <p:cNvSpPr/>
          <p:nvPr/>
        </p:nvSpPr>
        <p:spPr>
          <a:xfrm>
            <a:off x="10101072" y="2788920"/>
            <a:ext cx="585216" cy="585216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6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53016" y="1700784"/>
            <a:ext cx="19202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9598152" y="1645920"/>
            <a:ext cx="1920240" cy="8686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89592" y="1783080"/>
            <a:ext cx="1737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F2937"/>
                </a:solidFill>
                <a:latin typeface="Apple SD Gothic Neo"/>
              </a:rPr>
              <a:t>모니터링/개선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좋은 예 vs 나쁜 예 (짧은 비교)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좋은 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나쁜 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단일 흐름부터 시작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예외/승인 단계 포함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로그/테스트 케이스 준비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권한 최소화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여러 흐름을 한 번에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예외 없이 자동 발송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테스트 없이 운영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권한 과다 부여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자주 하는 실수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트리거 조건이 모호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중복 실행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에러 시 알림 없음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민감 데이터 노출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운영 주체 없음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사례로 이해하는 적용 가이드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참여형 활동 없이도 이해되는 예시 중심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1) 자동화 시나리오 설계(업무→흐름)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워크플로우 설계자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"업무: [업무] / 앱: 이메일, 슬랙, 구글시트"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목표를 1개로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예외/승인을 반드시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중복 방지 조건 넣기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1개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46" name="Rectangle 4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사례 2) AI 단계 프롬프트(분류+추출)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8074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2588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요청의 역할/관점: 이메일 분류/추출기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75704" y="179222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720840" y="173736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173736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190195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핵심 입력 요소: 목적·대상·제약·데이터·출력 형식(표/목차/분량)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074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32588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32588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5448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출력 통제: 결론 먼저, 근거/리스크를 함께 요청하면 품질이 안정화됨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75704" y="279806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720840" y="274320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20840" y="274320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290779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짧은 예시 문장(참고): "입력은 이메일 본문이야. / 1) 카테고리(요청/문의/공지/기타)로 분류"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8074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2588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32588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5448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출력 형식을 고정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75704" y="380390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720840" y="374904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20840" y="374904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49440" y="391363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담당/기한이 핵심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80744" y="4809744"/>
            <a:ext cx="5303520" cy="841248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325880" y="4754880"/>
            <a:ext cx="5303520" cy="841248"/>
          </a:xfrm>
          <a:prstGeom prst="roundRect">
            <a:avLst/>
          </a:prstGeom>
          <a:solidFill>
            <a:srgbClr val="F9FAFB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325880" y="4754880"/>
            <a:ext cx="73152" cy="841248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54480" y="4919472"/>
            <a:ext cx="4983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F2937"/>
                </a:solidFill>
                <a:latin typeface="Apple SD Gothic Neo"/>
              </a:rPr>
              <a:t>포인트: 필드 추출로 자동 기록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워크플로우 예시(메일→슬랙→시트)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10908792" cy="448056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109087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417320"/>
            <a:ext cx="10908792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60" y="1581912"/>
            <a:ext cx="502920" cy="502920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▦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60120" y="1737360"/>
          <a:ext cx="10268712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2904"/>
                <a:gridCol w="3422904"/>
                <a:gridCol w="3422904"/>
              </a:tblGrid>
              <a:tr h="630936"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단계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입력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400">
                          <a:solidFill>
                            <a:srgbClr val="FFFFFF"/>
                          </a:solidFill>
                          <a:latin typeface="Apple SD Gothic Neo"/>
                        </a:rPr>
                        <a:t>출력</a:t>
                      </a:r>
                    </a:p>
                  </a:txBody>
                  <a:tcPr>
                    <a:solidFill>
                      <a:srgbClr val="142A45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Trigger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특정 메일 수신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본문/제목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AI Step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본문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요약+카테고리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Action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요약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슬랙 알림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Log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필드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>
                          <a:solidFill>
                            <a:srgbClr val="1F2937"/>
                          </a:solidFill>
                          <a:latin typeface="Apple SD Gothic Neo"/>
                        </a:rPr>
                        <a:t>시트 기록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결과 품질 검증 체크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i  INFO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사실/수치/고유명사는 원문 대조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누락된 가정이 없는지 질문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대안 2개 이상 비교 요청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리스크/반론을 함께 요청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2개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리스크 &amp; 체크리스트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안전하게, 팀 단위로 굴리기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리스크와 완화 전략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494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27064" y="1472184"/>
            <a:ext cx="5376672" cy="45720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76672" cy="45720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5376672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376672" cy="822960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1417320"/>
            <a:ext cx="5376672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417320"/>
            <a:ext cx="5376672" cy="73152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1618488"/>
            <a:ext cx="411480" cy="41148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D4ED8"/>
                </a:solidFill>
                <a:latin typeface="Apple SD Gothic Neo"/>
              </a:rPr>
              <a:t>!</a:t>
            </a:r>
          </a:p>
        </p:txBody>
      </p:sp>
      <p:sp>
        <p:nvSpPr>
          <p:cNvPr id="16" name="Oval 15"/>
          <p:cNvSpPr/>
          <p:nvPr/>
        </p:nvSpPr>
        <p:spPr>
          <a:xfrm>
            <a:off x="6492240" y="1618488"/>
            <a:ext cx="411480" cy="41148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65F46"/>
                </a:solidFill>
                <a:latin typeface="Apple SD Gothic Ne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리스크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42793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F2937"/>
                </a:solidFill>
                <a:latin typeface="Apple SD Gothic Neo"/>
              </a:rPr>
              <a:t>완화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오작동으로 잘못된 알림/기록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민감정보 유출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중복 실행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운영 부재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377440"/>
            <a:ext cx="4736592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승인 단계/조건 필터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가명화/필드 최소화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중복 방지 키</a:t>
            </a:r>
          </a:p>
          <a:p>
            <a:pPr>
              <a:lnSpc>
                <a:spcPct val="118000"/>
              </a:lnSpc>
              <a:spcAft>
                <a:spcPts val="600"/>
              </a:spcAft>
              <a:defRPr sz="1500">
                <a:solidFill>
                  <a:srgbClr val="1F2937"/>
                </a:solidFill>
                <a:latin typeface="Apple SD Gothic Neo"/>
              </a:defRPr>
            </a:pPr>
            <a:r>
              <a:t>에러 알림/로그</a:t>
            </a:r>
          </a:p>
        </p:txBody>
      </p:sp>
      <p:sp>
        <p:nvSpPr>
          <p:cNvPr id="21" name="Oval 20"/>
          <p:cNvSpPr/>
          <p:nvPr/>
        </p:nvSpPr>
        <p:spPr>
          <a:xfrm>
            <a:off x="5532120" y="3337560"/>
            <a:ext cx="685800" cy="685800"/>
          </a:xfrm>
          <a:prstGeom prst="ellipse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E5E7EB"/>
                </a:solidFill>
                <a:latin typeface="Apple SD Gothic Neo"/>
              </a:rPr>
              <a:t>VS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체크리스트(현업 적용용)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✓  CHECK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트리거가 명확한가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예외/승인이 있는가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민감정보를 최소화했나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중복 방지 장치가 있나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325880" y="4636008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61772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에러 알림이 있나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325880" y="5138928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팀 적용(롤아웃) 방법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◆  CASE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팀 1개 흐름부터 파일럿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체크리스트로 승인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성과(절감시간) 공유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표준 템플릿으로 확장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463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400" b="1">
                <a:solidFill>
                  <a:srgbClr val="F0B43B"/>
                </a:solidFill>
                <a:latin typeface="Apple SD Gothic Neo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65960"/>
            <a:ext cx="9326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ple SD Gothic Neo"/>
              </a:rPr>
              <a:t>요약 &amp; 다음 행동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2971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1D5DB"/>
                </a:solidFill>
                <a:latin typeface="Apple SD Gothic Neo"/>
              </a:rPr>
              <a:t>오늘부터 1개만 실행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886200"/>
            <a:ext cx="3840480" cy="73152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24160" y="5486400"/>
            <a:ext cx="1828800" cy="1371600"/>
          </a:xfrm>
          <a:prstGeom prst="round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1D5DB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D1D5DB"/>
                </a:solidFill>
                <a:latin typeface="Apple SD Gothic Neo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F2937"/>
                </a:solidFill>
                <a:latin typeface="Apple SD Gothic Neo"/>
              </a:rPr>
              <a:t>핵심 요약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80" y="237744"/>
            <a:ext cx="1645920" cy="347472"/>
          </a:xfrm>
          <a:prstGeom prst="roundRect">
            <a:avLst/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6B7280"/>
                </a:solidFill>
                <a:latin typeface="Apple SD Gothic Neo"/>
              </a:rPr>
              <a:t>Part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850392"/>
            <a:ext cx="10908792" cy="36576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868680"/>
            <a:ext cx="201168" cy="598932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20040" y="1417320"/>
            <a:ext cx="731520" cy="73152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01D2E"/>
                </a:solidFill>
                <a:latin typeface="Apple SD Gothic Neo"/>
              </a:rPr>
              <a:t>✓</a:t>
            </a:r>
          </a:p>
        </p:txBody>
      </p:sp>
      <p:sp>
        <p:nvSpPr>
          <p:cNvPr id="9" name="Oval 8"/>
          <p:cNvSpPr/>
          <p:nvPr/>
        </p:nvSpPr>
        <p:spPr>
          <a:xfrm>
            <a:off x="10607040" y="5486400"/>
            <a:ext cx="1463040" cy="1463040"/>
          </a:xfrm>
          <a:prstGeom prst="ellipse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738360" y="1024128"/>
            <a:ext cx="2331720" cy="347472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1F2937"/>
                </a:solidFill>
                <a:latin typeface="Apple SD Gothic Neo"/>
              </a:rPr>
              <a:t>≡  SUMMARY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52144" y="1472184"/>
            <a:ext cx="11064240" cy="388620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1417320"/>
            <a:ext cx="110642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1783080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1764792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자동화는 ‘작게 시작→안전하게 확장’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5880" y="2286000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25880" y="2496312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478024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Trigger-AI-Action-Log가 기본 구조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25880" y="2999232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25880" y="3209544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191256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예외/승인/로그가 안전장치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25880" y="3712464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25880" y="3922776"/>
            <a:ext cx="347472" cy="347472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F2937"/>
                </a:solidFill>
                <a:latin typeface="Apple SD Gothic Ne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904488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F2937"/>
                </a:solidFill>
                <a:latin typeface="Apple SD Gothic Neo"/>
              </a:rPr>
              <a:t>오늘 행동: 내 업무 1개를 Trigger/Action으로 정의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25880" y="4425696"/>
            <a:ext cx="10607040" cy="18288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4944" y="5541264"/>
            <a:ext cx="3520440" cy="868680"/>
          </a:xfrm>
          <a:prstGeom prst="round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5486400"/>
            <a:ext cx="352044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486400"/>
            <a:ext cx="73152" cy="868680"/>
          </a:xfrm>
          <a:prstGeom prst="rect">
            <a:avLst/>
          </a:prstGeom>
          <a:solidFill>
            <a:srgbClr val="F0B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5650992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Apple SD Gothic Neo"/>
              </a:rPr>
              <a:t>1개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" y="6053328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B7280"/>
                </a:solidFill>
                <a:latin typeface="Apple SD Gothic Neo"/>
              </a:rPr>
              <a:t>항목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92824"/>
            <a:ext cx="8686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Apple SD Gothic Neo"/>
              </a:rPr>
              <a:t>AX 전환 교육 | 2026.02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62895" y="6592824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pple SD Gothic Neo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