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오프닝(10초): 오늘 주제는 '회사의 비밀을 지키며 AI와 대화하는 법'입니다.</a:t>
            </a:r>
          </a:p>
          <a:p>
            <a:r>
              <a:t>운영 안내(10초): 오늘은 참여형 활동 없이, 사례와 체크리스트 중심으로 정리합니다.</a:t>
            </a:r>
          </a:p>
          <a:p>
            <a:r>
              <a:t>목표(10초): 왜 중요한지 → 핵심 원칙 → 사례 해설 → 리스크/대응 → 다음 행동까지 30분에 끝냅니다.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전체 구성(20초): 5파트로 진행합니다.</a:t>
            </a:r>
          </a:p>
          <a:p>
            <a:r>
              <a:t>- 1) 왜 필요한가</a:t>
            </a:r>
          </a:p>
          <a:p>
            <a:r>
              <a:t>- 2) 핵심 개념/원칙</a:t>
            </a:r>
          </a:p>
          <a:p>
            <a:r>
              <a:t>- 3) 사례로 이해하는 적용 가이드</a:t>
            </a:r>
          </a:p>
          <a:p>
            <a:r>
              <a:t>- 4) 리스크/체크리스트</a:t>
            </a:r>
          </a:p>
          <a:p>
            <a:r>
              <a:t>- 5) 요약 &amp; 다음 행동</a:t>
            </a:r>
          </a:p>
          <a:p>
            <a:r>
              <a:t>안내(10초): 참여형 활동 없이, 바로 가져가 쓸 수 있는 요약/체크리스트 중심입니다.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'1. 왜 이 주제를 이해해야 하나'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'리더십 관점: 왜 중요한가' 슬라이드입니다.</a:t>
            </a:r>
          </a:p>
          <a:p>
            <a:r>
              <a:t>포인트(20초): AI 활용은 ‘통제’가 없으면 보안 사고로 직결 / 정책/도구/권한/감사(로그) 체계를 리더가 결정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'실무자 관점: 무엇이 달라지나' 슬라이드입니다.</a:t>
            </a:r>
          </a:p>
          <a:p>
            <a:r>
              <a:t>포인트(20초): 나도 모르게 기밀/개인정보를 넣기 쉬움 / 보안 규칙은 복잡해 보여도 핵심은 단순(입력 금지)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'기대 효과(정량/정성)' 슬라이드입니다.</a:t>
            </a:r>
          </a:p>
          <a:p>
            <a:r>
              <a:t>포인트(20초): 데이터 유출 위험↓(입력 규칙 표준화) / 검증 가능한 활용만 남아 품질↑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'2. 핵심 개념과 원칙'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개념 6가지' 슬라이드입니다.</a:t>
            </a:r>
          </a:p>
          <a:p>
            <a:r>
              <a:t>포인트(20초): ‘입력=외부 전송’으로 가정하고 설계 / PII/기밀/영업비밀/환자정보는 입력 금지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'실행 프레임워크(권장 루틴)'는 실행 흐름(루틴)을 제시합니다.</a:t>
            </a:r>
          </a:p>
          <a:p>
            <a:r>
              <a:t>요약(20초): 데이터 분류(공개/내부/기밀/PII) → 허용 도구 확인(사내/외부) → 입력 전 마스킹/요약 …</a:t>
            </a:r>
          </a:p>
          <a:p>
            <a:r>
              <a:t>팁(10초): 이 순서를 팀 템플릿으로 고정하면 재작업이 크게 줄어듭니다.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'자주 하는 실수' 슬라이드입니다.</a:t>
            </a:r>
          </a:p>
          <a:p>
            <a:r>
              <a:t>포인트(20초): ‘민감정보’ 정의를 협소하게 이해 / 마스킹 없이 원문 그대로 입력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'3. 사례로 이해하는 적용 가이드'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1) ‘안전하게 요약’ 프롬프트' 슬라이드입니다.</a:t>
            </a:r>
          </a:p>
          <a:p>
            <a:r>
              <a:t>포인트(20초): 요청의 역할/관점: 보안에 민감한 문서 요약 전문가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2) Do &amp; Don't 체크 생성' 슬라이드입니다.</a:t>
            </a:r>
          </a:p>
          <a:p>
            <a:r>
              <a:t>포인트(20초): 요청의 역할/관점: 기업용 AI 활용 가이드라인 작성자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읽는 법(15초): 표는 금지 입력, 왜 위험?, 대안 기준으로 비교합니다.</a:t>
            </a:r>
          </a:p>
          <a:p>
            <a:r>
              <a:t>포인트(15초): 수치/정의/기간을 같이 확인해 오해를 줄입니다.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'결과 품질 검증 체크' 슬라이드입니다.</a:t>
            </a:r>
          </a:p>
          <a:p>
            <a:r>
              <a:t>포인트(20초): 사실/수치/고유명사는 원문 대조 / 누락된 가정이 없는지 질문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'4. 리스크 &amp; 체크리스트'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'체크리스트(현업 적용용)' 슬라이드입니다.</a:t>
            </a:r>
          </a:p>
          <a:p>
            <a:r>
              <a:t>포인트(20초): 내가 넣는 데이터가 PII/기밀인가 / 사내 승인 도구/계정인가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'팀 적용(롤아웃) 방법' 슬라이드입니다.</a:t>
            </a:r>
          </a:p>
          <a:p>
            <a:r>
              <a:t>포인트(20초): 팀별 ‘금지 입력’ 사례집 만들기 / 프롬프트 템플릿에 보안 문구 기본 삽입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'5. 요약 &amp; 다음 행동'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요약' 슬라이드입니다.</a:t>
            </a:r>
          </a:p>
          <a:p>
            <a:r>
              <a:t>포인트(20초): 입력은 곧 외부 전송이라고 가정 / 금지 리스트 + 대안(가명화/요약)만 지켜도 80% 해결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058400" y="548640"/>
            <a:ext cx="1280160" cy="128016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35440" y="1554480"/>
            <a:ext cx="2011680" cy="201168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98480" y="2560320"/>
            <a:ext cx="1554480" cy="155448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>
            <a:off x="502920" y="594360"/>
            <a:ext cx="594360" cy="594360"/>
          </a:xfrm>
          <a:prstGeom prst="star5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840480" y="411480"/>
            <a:ext cx="4480560" cy="41148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윤리/보안 트랙</a:t>
            </a:r>
          </a:p>
        </p:txBody>
      </p:sp>
      <p:sp>
        <p:nvSpPr>
          <p:cNvPr id="7" name="Oval 6"/>
          <p:cNvSpPr/>
          <p:nvPr/>
        </p:nvSpPr>
        <p:spPr>
          <a:xfrm>
            <a:off x="5669280" y="1234440"/>
            <a:ext cx="822960" cy="82296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0152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Apple SD Gothic Neo"/>
              </a:rPr>
              <a:t>회사의 비밀을 지키며 AI와 대화하는 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6576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AX 전환 교육 (30분 / 20+ Slides)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4160520"/>
            <a:ext cx="3200400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오늘의 흐름 (30분)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09928" y="2057400"/>
            <a:ext cx="640080" cy="64008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왜 필요한가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0008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58184" y="2057400"/>
            <a:ext cx="640080" cy="64008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9544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핵심 개념/원칙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806440" y="2057400"/>
            <a:ext cx="640080" cy="64008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4696" y="2057400"/>
            <a:ext cx="640080" cy="64008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06056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리스크/체크리스트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94776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2952" y="2057400"/>
            <a:ext cx="640080" cy="64008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54312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303520"/>
            <a:ext cx="10241280" cy="640080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34440" y="542239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2937"/>
                </a:solidFill>
                <a:latin typeface="Apple SD Gothic Neo"/>
              </a:rPr>
              <a:t>TIP: 각 파트는 5~7분 내로, 사례는 2개만 깊게 보면 충분합니다.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EF4444"/>
                </a:solidFill>
                <a:latin typeface="Apple SD Gothic Neo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왜 이 주제를 이해해야 하나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리더십부터 실무자까지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리더십 관점: 왜 중요한가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 활용은 ‘통제’가 없으면 보안 사고로 직결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정책/도구/권한/감사(로그) 체계를 리더가 결정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사고 1건의 비용은 도입 효익을 초과할 수 있음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규정 준수(PII/저작권/계약) 책임은 조직에 있음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현업이 이해하는 ‘행동 지침’이 있어야 실행됨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실무자 관점: 무엇이 달라지나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나도 모르게 기밀/개인정보를 넣기 쉬움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보안 규칙은 복잡해 보여도 핵심은 단순(입력 금지)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대안(가명화/요약/사내툴)만 알면 안전하게 쓸 수 있음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안전한 프롬프트는 결과 품질도 더 좋아짐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한 번의 실수가 개인/조직 리스크로 확대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흔한 오해 vs 현실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오해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현실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‘내가 쓴 건 괜찮겠지’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AI에 넣어도 어차피 저장 안 할 것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민감정보만 빼면 원문을 넣어도 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출처 없이 써도 문제 없다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실수는 항상 발생: 시스템으로 막아야 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도구/정책에 따라 저장/학습 여부가 다름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원문 자체가 민감일 수 있음(계약/특허/환자)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저작권/라이선스/규정은 ‘사람 책임’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기대 효과(정량/정성)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+ 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데이터 유출 위험↓(입력 규칙 표준화)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검증 가능한 활용만 남아 품질↑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사고 대응 시간↓(로그/절차 명확)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팀원 불안↓(허용/금지 기준 명확)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 활용이 지속가능한 문화로 정착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EF4444"/>
                </a:solidFill>
                <a:latin typeface="Apple SD Gothic Neo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핵심 개념과 원칙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이것만 지키면 실패 확률이 줄어든다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개념 6가지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‘입력=외부 전송’으로 가정하고 설계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PII/기밀/영업비밀/환자정보는 입력 금지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가명화/요약/마스킹이 기본 대안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출처/라이선스 확인(저작권)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사내 승인된 도구 우선(계정/로그)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결과물 검증·책임은 사용자/조직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실행 프레임워크(권장 루틴)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" y="3108960"/>
            <a:ext cx="10241280" cy="54864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66672" y="2788920"/>
            <a:ext cx="585216" cy="585216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86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637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51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데이터 분류(공개/내부/기밀/PII)</a:t>
            </a:r>
          </a:p>
        </p:txBody>
      </p:sp>
      <p:sp>
        <p:nvSpPr>
          <p:cNvPr id="14" name="Oval 13"/>
          <p:cNvSpPr/>
          <p:nvPr/>
        </p:nvSpPr>
        <p:spPr>
          <a:xfrm>
            <a:off x="3273552" y="2788920"/>
            <a:ext cx="585216" cy="585216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2549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77063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6207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허용 도구 확인(사내/외부)</a:t>
            </a:r>
          </a:p>
        </p:txBody>
      </p:sp>
      <p:sp>
        <p:nvSpPr>
          <p:cNvPr id="18" name="Oval 17"/>
          <p:cNvSpPr/>
          <p:nvPr/>
        </p:nvSpPr>
        <p:spPr>
          <a:xfrm>
            <a:off x="4980432" y="2788920"/>
            <a:ext cx="585216" cy="585216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237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47751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6895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입력 전 마스킹/요약</a:t>
            </a:r>
          </a:p>
        </p:txBody>
      </p:sp>
      <p:sp>
        <p:nvSpPr>
          <p:cNvPr id="22" name="Oval 21"/>
          <p:cNvSpPr/>
          <p:nvPr/>
        </p:nvSpPr>
        <p:spPr>
          <a:xfrm>
            <a:off x="6687312" y="2788920"/>
            <a:ext cx="585216" cy="585216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925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439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583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출력 검증(사실/출처/저작권)</a:t>
            </a:r>
          </a:p>
        </p:txBody>
      </p:sp>
      <p:sp>
        <p:nvSpPr>
          <p:cNvPr id="26" name="Oval 25"/>
          <p:cNvSpPr/>
          <p:nvPr/>
        </p:nvSpPr>
        <p:spPr>
          <a:xfrm>
            <a:off x="8394192" y="2788920"/>
            <a:ext cx="585216" cy="585216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4613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89127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8271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저장/공유 기준 적용</a:t>
            </a:r>
          </a:p>
        </p:txBody>
      </p:sp>
      <p:sp>
        <p:nvSpPr>
          <p:cNvPr id="30" name="Oval 29"/>
          <p:cNvSpPr/>
          <p:nvPr/>
        </p:nvSpPr>
        <p:spPr>
          <a:xfrm>
            <a:off x="10101072" y="2788920"/>
            <a:ext cx="585216" cy="585216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530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5981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895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사고 시 보고 절차 실행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좋은 예 vs 나쁜 예 (짧은 비교)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좋은 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나쁜 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가명화된 데이터로 질문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규정/제약을 먼저 선언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출처/근거를 요청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최종 활용 전 ‘검증 체크’ 포함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고객/환자 원문 붙여넣기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계약서/특허 원문 전체 입력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사내 매출/단가/전략 수치 입력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출처 없이 이미지/문구 그대로 사용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자주 하는 실수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‘민감정보’ 정의를 협소하게 이해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마스킹 없이 원문 그대로 입력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도구별 정책(저장/학습) 미확인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 생성물의 저작권/표절 리스크 무시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결과물을 사내 공유 채널에 무단 게시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EF4444"/>
                </a:solidFill>
                <a:latin typeface="Apple SD Gothic Neo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참여형 활동 없이도 이해되는 예시 중심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1) ‘안전하게 요약’ 프롬프트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보안에 민감한 문서 요약 전문가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"아래 텍스트는 민감정보가 포함될 수 있으니, / 1) 민감정보로 추정되는 부분을 [REDACTED]"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원문 전체가 아니라 ‘필요 최소’만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REDACTED 표기 습관화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추가 질문으로 누락 방지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2) Do &amp; Don't 체크 생성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기업용 AI 활용 가이드라인 작성자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"우리 팀 업무는 [업무영역]이고 다루는 데이터는 [데이터종류]야. / 이 팀에 적용할 AI 활용 D"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업무영역/데이터를 구체화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규칙은 행동 단위로 쓰기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예시는 실제 문장으로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입력 금지 vs 안전한 대안(예시)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417320"/>
            <a:ext cx="10908792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1581912"/>
            <a:ext cx="502920" cy="502920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▦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60120" y="1737360"/>
          <a:ext cx="10268712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2904"/>
                <a:gridCol w="3422904"/>
                <a:gridCol w="3422904"/>
              </a:tblGrid>
              <a:tr h="788670"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금지 입력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왜 위험?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대안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개인식별정보(이름/연락처/주민번호)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PII 유출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가명화(ID치환) + 범위화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계약서/특허 원문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영업비밀/법적 리스크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핵심 조항만 요약 + 비식별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내부 매출/단가/전략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경쟁/시장 리스크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지표를 구간화 + 공개정보만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결과 품질 검증 체크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사실/수치/고유명사는 원문 대조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누락된 가정이 없는지 질문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 2개 이상 비교 요청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리스크/반론을 함께 요청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EF4444"/>
                </a:solidFill>
                <a:latin typeface="Apple SD Gothic Neo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리스크 &amp;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안전하게, 팀 단위로 굴리기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리스크와 완화 전략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리스크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완화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기밀/PII 입력으로 인한 유출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저작권/표절 이슈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규정 위반(내부통제)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환각으로 인한 오판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데이터 분류/입력 금지 리스트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가명화/요약 템플릿 제공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출처 표기/검증 프로세스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승인된 도구만 사용 + 로그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체크리스트(현업 적용용)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내가 넣는 데이터가 PII/기밀인가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사내 승인 도구/계정인가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원문 대신 요약/마스킹 했나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출처/라이선스 확인했나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결과물을 공유해도 되는가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팀 적용(롤아웃) 방법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팀별 ‘금지 입력’ 사례집 만들기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프롬프트 템플릿에 보안 문구 기본 삽입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월 1회 사례 공유(사고/미스 포함)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보안 담당과 채널 고정(질문/승인)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EF4444"/>
                </a:solidFill>
                <a:latin typeface="Apple SD Gothic Neo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오늘부터 1개만 실행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요약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입력은 곧 외부 전송이라고 가정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금지 리스트 + 대안(가명화/요약)만 지켜도 80% 해결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출처/저작권/환각은 반드시 검증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오늘 행동: 내 업무 ‘금지 입력 5개’와 대안 5개 정리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80%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비율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44398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438912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389120" y="5486400"/>
            <a:ext cx="73152" cy="86868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9028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5개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9028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