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오프닝(10초): 오늘 주제는 'AI의 거짓말(환각 현상)을 잡아내는 팩트체크 기술'입니다.</a:t>
            </a:r>
          </a:p>
          <a:p>
            <a:r>
              <a:t>운영 안내(10초): 오늘은 참여형 활동 없이, 사례와 체크리스트 중심으로 정리합니다.</a:t>
            </a:r>
          </a:p>
          <a:p>
            <a:r>
              <a:t>목표(10초): 왜 중요한지 → 핵심 원칙 → 사례 해설 → 리스크/대응 → 다음 행동까지 30분에 끝냅니다.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전체 구성(20초): 5파트로 진행합니다.</a:t>
            </a:r>
          </a:p>
          <a:p>
            <a:r>
              <a:t>- 1) 왜 필요한가</a:t>
            </a:r>
          </a:p>
          <a:p>
            <a:r>
              <a:t>- 2) 핵심 개념/원칙</a:t>
            </a:r>
          </a:p>
          <a:p>
            <a:r>
              <a:t>- 3) 사례로 이해하는 적용 가이드</a:t>
            </a:r>
          </a:p>
          <a:p>
            <a:r>
              <a:t>- 4) 리스크/체크리스트</a:t>
            </a:r>
          </a:p>
          <a:p>
            <a:r>
              <a:t>- 5) 요약 &amp; 다음 행동</a:t>
            </a:r>
          </a:p>
          <a:p>
            <a:r>
              <a:t>안내(10초): 참여형 활동 없이, 바로 가져가 쓸 수 있는 요약/체크리스트 중심입니다.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'1. 왜 이 주제를 이해해야 하나'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'리더십 관점: 왜 중요한가' 슬라이드입니다.</a:t>
            </a:r>
          </a:p>
          <a:p>
            <a:r>
              <a:t>포인트(20초): 환각은 품질/규정/법적 리스크로 직결 / 검증 프로세스가 없으면 도입이 위험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'실무자 관점: 무엇이 달라지나' 슬라이드입니다.</a:t>
            </a:r>
          </a:p>
          <a:p>
            <a:r>
              <a:t>포인트(20초): AI가 그럴듯하게 틀릴 수 있음을 알아야 안전 / 팩트체크 습관이 있으면 활용 범위가 넓어짐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의도(10초): 좌/우 대비로 메시지를 빠르게 정렬합니다.</a:t>
            </a:r>
          </a:p>
          <a:p>
            <a:r>
              <a:t>정리(10초): 오른쪽(권장/현실/완화) 기준으로 팀 표준을 잡는 것이 목표입니다.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'기대 효과(정량/정성)' 슬라이드입니다.</a:t>
            </a:r>
          </a:p>
          <a:p>
            <a:r>
              <a:t>포인트(20초): 오류로 인한 재작업/사고 감소 / 의사결정 근거의 품질 개선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'2. 핵심 개념과 원칙'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'핵심 개념 6가지' 슬라이드입니다.</a:t>
            </a:r>
          </a:p>
          <a:p>
            <a:r>
              <a:t>포인트(20초): 환각 유형: 허위 사실/가짜 출처/수치 오류 / 위험 영역: 법률/규정/수치/고유명사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'실행 프레임워크(권장 루틴)'는 실행 흐름(루틴)을 제시합니다.</a:t>
            </a:r>
          </a:p>
          <a:p>
            <a:r>
              <a:t>요약(20초): 중요도 분류(결정 영향도) → 출처 요청(링크/문서) → 원문 대조(수치/이름) …</a:t>
            </a:r>
          </a:p>
          <a:p>
            <a:r>
              <a:t>팁(10초): 이 순서를 팀 템플릿으로 고정하면 재작업이 크게 줄어듭니다.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의도(10초): 좌/우 대비로 메시지를 빠르게 정렬합니다.</a:t>
            </a:r>
          </a:p>
          <a:p>
            <a:r>
              <a:t>정리(10초): 오른쪽(권장/현실/완화) 기준으로 팀 표준을 잡는 것이 목표입니다.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'자주 하는 실수' 슬라이드입니다.</a:t>
            </a:r>
          </a:p>
          <a:p>
            <a:r>
              <a:t>포인트(20초): 검증을 ‘나중에’로 미룸 / 출처 링크만 보고 내용 미확인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'3. 사례로 이해하는 적용 가이드'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'사례 1) 답변 검증(팩트체크) 프롬프트' 슬라이드입니다.</a:t>
            </a:r>
          </a:p>
          <a:p>
            <a:r>
              <a:t>포인트(20초): 요청의 역할/관점: 팩트체커 / 핵심 입력 요소: 목적·대상·제약·데이터·출력 형식(표/목차/분량)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'사례 2) 반론/리스크 먼저 받기' 슬라이드입니다.</a:t>
            </a:r>
          </a:p>
          <a:p>
            <a:r>
              <a:t>포인트(20초): 요청의 역할/관점: 회의에서 반대편 역할(Devil's Advocate)이 / 핵심 입력 요소: 목적·대상·제약·데이터·출력 형식(표/목차/분량)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읽는 법(15초): 표는 오류 유형, 징후, 대응 기준으로 비교합니다.</a:t>
            </a:r>
          </a:p>
          <a:p>
            <a:r>
              <a:t>포인트(15초): 수치/정의/기간을 같이 확인해 오해를 줄입니다.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'결과 품질 검증 체크' 슬라이드입니다.</a:t>
            </a:r>
          </a:p>
          <a:p>
            <a:r>
              <a:t>포인트(20초): 사실/수치/고유명사는 원문 대조 / 누락된 가정이 없는지 질문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'4. 리스크 &amp; 체크리스트'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의도(10초): 좌/우 대비로 메시지를 빠르게 정렬합니다.</a:t>
            </a:r>
          </a:p>
          <a:p>
            <a:r>
              <a:t>정리(10초): 오른쪽(권장/현실/완화) 기준으로 팀 표준을 잡는 것이 목표입니다.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'체크리스트(현업 적용용)' 슬라이드입니다.</a:t>
            </a:r>
          </a:p>
          <a:p>
            <a:r>
              <a:t>포인트(20초): 이 답이 의사결정에 영향 주나 / 출처/원문이 확인됐나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'팀 적용(롤아웃) 방법' 슬라이드입니다.</a:t>
            </a:r>
          </a:p>
          <a:p>
            <a:r>
              <a:t>포인트(20초): 팀 공통 팩트체크 템플릿 / 중요 문서는 리뷰 필수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'5. 요약 &amp; 다음 행동'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'핵심 요약' 슬라이드입니다.</a:t>
            </a:r>
          </a:p>
          <a:p>
            <a:r>
              <a:t>포인트(20초): AI는 그럴듯하게 틀릴 수 있다 / 핵심은 출처/원문 대조 + 교차검증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D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058400" y="548640"/>
            <a:ext cx="1280160" cy="128016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235440" y="1554480"/>
            <a:ext cx="2011680" cy="20116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98480" y="2560320"/>
            <a:ext cx="1554480" cy="15544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5-Point Star 4"/>
          <p:cNvSpPr/>
          <p:nvPr/>
        </p:nvSpPr>
        <p:spPr>
          <a:xfrm>
            <a:off x="502920" y="594360"/>
            <a:ext cx="594360" cy="594360"/>
          </a:xfrm>
          <a:prstGeom prst="star5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3840480" y="411480"/>
            <a:ext cx="4480560" cy="411480"/>
          </a:xfrm>
          <a:prstGeom prst="roundRect">
            <a:avLst/>
          </a:prstGeom>
          <a:solidFill>
            <a:srgbClr val="243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E5E7EB"/>
                </a:solidFill>
                <a:latin typeface="Apple SD Gothic Neo"/>
              </a:rPr>
              <a:t>기술 이해 트랙</a:t>
            </a:r>
          </a:p>
        </p:txBody>
      </p:sp>
      <p:sp>
        <p:nvSpPr>
          <p:cNvPr id="7" name="Oval 6"/>
          <p:cNvSpPr/>
          <p:nvPr/>
        </p:nvSpPr>
        <p:spPr>
          <a:xfrm>
            <a:off x="5669280" y="1234440"/>
            <a:ext cx="822960" cy="82296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965960"/>
            <a:ext cx="10360152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Apple SD Gothic Neo"/>
              </a:rPr>
              <a:t>AI의 거짓말(환각 현상)을 잡아내는 팩트체크 기술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365760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E5E7EB"/>
                </a:solidFill>
                <a:latin typeface="Apple SD Gothic Neo"/>
              </a:rPr>
              <a:t>AX 전환 교육 (30분 / 20+ Slides)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80560" y="4160520"/>
            <a:ext cx="320040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오늘의 흐름 (30분)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709928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1288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왜 필요한가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350008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758184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9544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핵심 개념/원칙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98264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806440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57800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사례로 이해하는 적용 가이드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46520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854696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06056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리스크/체크리스트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494776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02952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54312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요약 &amp; 다음 행동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005840" y="5303520"/>
            <a:ext cx="10241280" cy="640080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234440" y="5422392"/>
            <a:ext cx="9784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1F2937"/>
                </a:solidFill>
                <a:latin typeface="Apple SD Gothic Neo"/>
              </a:rPr>
              <a:t>TIP: 각 파트는 5~7분 내로, 사례는 2개만 깊게 보면 충분합니다.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왜 이 주제를 이해해야 하나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리더십부터 실무자까지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리더십 관점: 왜 중요한가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환각은 품질/규정/법적 리스크로 직결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검증 프로세스가 없으면 도입이 위험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의사결정은 근거 기반이어야 함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업무별 ‘검증 난이도’가 다르다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책임 소재(승인/검토)를 명확히 해야 함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실무자 관점: 무엇이 달라지나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AI가 그럴듯하게 틀릴 수 있음을 알아야 안전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팩트체크 습관이 있으면 활용 범위가 넓어짐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검증 질문 템플릿만 있어도 품질이 크게 향상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업무 문서 품질이 올라가 신뢰가 생김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실수를 줄이면 스트레스가 줄어듦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흔한 오해 vs 현실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오해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현실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AI는 최신 정보를 항상 안다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출처를 말하면 무조건 맞다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자신감 있는 답은 맞다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수치/법률도 믿어도 된다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모델/도구에 따라 최신성은 제한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가짜 출처(환각)도 생성 가능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자신감은 정확도와 무관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중요 정보는 반드시 원문 대조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기대 효과(정량/정성)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+ 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오류로 인한 재작업/사고 감소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의사결정 근거의 품질 개선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검증 루틴으로 조직 신뢰↑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AI 활용 범위 확장(안전장치)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개인 역량(비판적 사고) 강화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핵심 개념과 원칙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이것만 지키면 실패 확률이 줄어든다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핵심 개념 6가지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환각 유형: 허위 사실/가짜 출처/수치 오류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위험 영역: 법률/규정/수치/고유명사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교차검증: 원문 대조 + 2개 출처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가정/전제 확인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반론/리스크 요청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최종 책임은 사람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2개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42" name="Rectangle 4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실행 프레임워크(권장 루틴)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05840" y="3108960"/>
            <a:ext cx="10241280" cy="54864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56667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1861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6375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5519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중요도 분류(결정 영향도)</a:t>
            </a:r>
          </a:p>
        </p:txBody>
      </p:sp>
      <p:sp>
        <p:nvSpPr>
          <p:cNvPr id="14" name="Oval 13"/>
          <p:cNvSpPr/>
          <p:nvPr/>
        </p:nvSpPr>
        <p:spPr>
          <a:xfrm>
            <a:off x="327355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82549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277063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86207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출처 요청(링크/문서)</a:t>
            </a:r>
          </a:p>
        </p:txBody>
      </p:sp>
      <p:sp>
        <p:nvSpPr>
          <p:cNvPr id="18" name="Oval 17"/>
          <p:cNvSpPr/>
          <p:nvPr/>
        </p:nvSpPr>
        <p:spPr>
          <a:xfrm>
            <a:off x="498043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237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447751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6895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원문 대조(수치/이름)</a:t>
            </a:r>
          </a:p>
        </p:txBody>
      </p:sp>
      <p:sp>
        <p:nvSpPr>
          <p:cNvPr id="22" name="Oval 21"/>
          <p:cNvSpPr/>
          <p:nvPr/>
        </p:nvSpPr>
        <p:spPr>
          <a:xfrm>
            <a:off x="668731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4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3925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18439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7583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대안/반론 요청</a:t>
            </a:r>
          </a:p>
        </p:txBody>
      </p:sp>
      <p:sp>
        <p:nvSpPr>
          <p:cNvPr id="26" name="Oval 25"/>
          <p:cNvSpPr/>
          <p:nvPr/>
        </p:nvSpPr>
        <p:spPr>
          <a:xfrm>
            <a:off x="839419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94613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789127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98271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검증 결과 기록</a:t>
            </a:r>
          </a:p>
        </p:txBody>
      </p:sp>
      <p:sp>
        <p:nvSpPr>
          <p:cNvPr id="30" name="Oval 29"/>
          <p:cNvSpPr/>
          <p:nvPr/>
        </p:nvSpPr>
        <p:spPr>
          <a:xfrm>
            <a:off x="1010107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6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65301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959815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68959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승인/공유</a:t>
            </a:r>
          </a:p>
        </p:txBody>
      </p:sp>
      <p:sp>
        <p:nvSpPr>
          <p:cNvPr id="34" name="Rectangle 3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좋은 예 vs 나쁜 예 (짧은 비교)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좋은 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나쁜 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출처/근거를 요구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가정/전제를 명시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반론/리스크 포함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검증 체크리스트 적용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결론만 달라고 함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수치/법률을 그대로 복붙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출처 없이 인용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단일 답변에 의존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자주 하는 실수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검증을 ‘나중에’로 미룸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출처 링크만 보고 내용 미확인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상관/인과 혼동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정의/단위를 누락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승인 없이 외부 배포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사례로 이해하는 적용 가이드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참여형 활동 없이도 이해되는 예시 중심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사례 1) 답변 검증(팩트체크) 프롬프트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요청의 역할/관점: 팩트체커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핵심 입력 요소: 목적·대상·제약·데이터·출력 형식(표/목차/분량)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 통제: 결론 먼저, 근거/리스크를 함께 요청하면 품질이 안정화됨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짧은 예시 문장(참고): "아래 AI 답변을 검증해줘. / - 사실 주장/수치/고유명사를 항목별로 분리"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항목 분리부터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확신도 표시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80744" y="480974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325880" y="475488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325880" y="475488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554480" y="491947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공식 출처를 우선</a:t>
            </a:r>
          </a:p>
        </p:txBody>
      </p:sp>
      <p:sp>
        <p:nvSpPr>
          <p:cNvPr id="41" name="Rectangle 4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사례 2) 반론/리스크 먼저 받기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DEC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!  RISK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요청의 역할/관점: 회의에서 반대편 역할(Devil's Advocate)이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핵심 입력 요소: 목적·대상·제약·데이터·출력 형식(표/목차/분량)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 통제: 결론 먼저, 근거/리스크를 함께 요청하면 품질이 안정화됨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짧은 예시 문장(참고): "내 주장: [주장] / 근거: [근거]"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반론을 먼저 받으면 안전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검증 데이터까지 요청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80744" y="480974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325880" y="475488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325880" y="475488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554480" y="491947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완화 방안까지</a:t>
            </a:r>
          </a:p>
        </p:txBody>
      </p:sp>
      <p:sp>
        <p:nvSpPr>
          <p:cNvPr id="41" name="Rectangle 4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환각 유형과 대응(요약)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417320"/>
            <a:ext cx="10908792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2960" y="1581912"/>
            <a:ext cx="502920" cy="502920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▦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960120" y="1737360"/>
          <a:ext cx="10268712" cy="315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2904"/>
                <a:gridCol w="3422904"/>
                <a:gridCol w="3422904"/>
              </a:tblGrid>
              <a:tr h="788670"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오류 유형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징후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대응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</a:tr>
              <a:tr h="788670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가짜 출처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URL/논문이 존재하지 않음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원문 검색/대조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88670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수치 오류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단위/기간 불명확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정의/단위 확인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</a:tr>
              <a:tr h="788670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규정/법률 오류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개정 전 정보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공식 문서 확인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결과 품질 검증 체크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사실/수치/고유명사는 원문 대조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누락된 가정이 없는지 질문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대안 2개 이상 비교 요청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리스크/반론을 함께 요청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2개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리스크 &amp; 체크리스트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안전하게, 팀 단위로 굴리기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리스크와 완화 전략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리스크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완화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의사결정 오류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법적/규정 위반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대외 신뢰 하락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재작업 증가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중요도 기반 검증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출처/원문 대조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2개 이상 교차검증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승인/리뷰 프로세스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체크리스트(현업 적용용)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✓  CHECK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이 답이 의사결정에 영향 주나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출처/원문이 확인됐나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수치의 정의/단위/기간이 명확한가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반론/리스크를 검토했나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공유/배포 전에 리뷰했나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팀 적용(롤아웃) 방법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팀 공통 팩트체크 템플릿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중요 문서는 리뷰 필수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사례 공유(실수 포함)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승인 단계에 체크리스트 포함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요약 &amp; 다음 행동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오늘부터 1개만 실행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핵심 요약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AI는 그럴듯하게 틀릴 수 있다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핵심은 출처/원문 대조 + 교차검증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반론/리스크 질문이 안전장치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오늘 행동: 내 문서 1개에 팩트체크 프롬프트 적용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1개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