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12192000"/>
  <p:notesSz cx="6858000" cy="9144000"/>
  <p:embeddedFontLst>
    <p:embeddedFont>
      <p:font typeface="Noto Sans KR"/>
      <p:regular r:id="rId30"/>
      <p:bold r:id="rId31"/>
    </p:embeddedFont>
    <p:embeddedFont>
      <p:font typeface="Poppi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3B09D77-60EF-4960-9F97-9A2E23FD48BE}">
  <a:tblStyle styleId="{83B09D77-60EF-4960-9F97-9A2E23FD48B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NotoSansKR-bold.fntdata"/><Relationship Id="rId30" Type="http://schemas.openxmlformats.org/officeDocument/2006/relationships/font" Target="fonts/NotoSansKR-regular.fntdata"/><Relationship Id="rId11" Type="http://schemas.openxmlformats.org/officeDocument/2006/relationships/slide" Target="slides/slide5.xml"/><Relationship Id="rId33" Type="http://schemas.openxmlformats.org/officeDocument/2006/relationships/font" Target="fonts/Poppins-bold.fntdata"/><Relationship Id="rId10" Type="http://schemas.openxmlformats.org/officeDocument/2006/relationships/slide" Target="slides/slide4.xml"/><Relationship Id="rId32" Type="http://schemas.openxmlformats.org/officeDocument/2006/relationships/font" Target="fonts/Poppins-regular.fntdata"/><Relationship Id="rId13" Type="http://schemas.openxmlformats.org/officeDocument/2006/relationships/slide" Target="slides/slide7.xml"/><Relationship Id="rId35" Type="http://schemas.openxmlformats.org/officeDocument/2006/relationships/font" Target="fonts/Poppins-boldItalic.fntdata"/><Relationship Id="rId12" Type="http://schemas.openxmlformats.org/officeDocument/2006/relationships/slide" Target="slides/slide6.xml"/><Relationship Id="rId34" Type="http://schemas.openxmlformats.org/officeDocument/2006/relationships/font" Target="fonts/Poppins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15.png"/><Relationship Id="rId5" Type="http://schemas.openxmlformats.org/officeDocument/2006/relationships/image" Target="../media/image7.png"/><Relationship Id="rId6" Type="http://schemas.openxmlformats.org/officeDocument/2006/relationships/image" Target="../media/image6.png"/><Relationship Id="rId7" Type="http://schemas.openxmlformats.org/officeDocument/2006/relationships/image" Target="../media/image8.png"/><Relationship Id="rId8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7.png"/><Relationship Id="rId5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6.png"/><Relationship Id="rId6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Relationship Id="rId4" Type="http://schemas.openxmlformats.org/officeDocument/2006/relationships/image" Target="../media/image29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1.png"/><Relationship Id="rId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571500" y="571500"/>
            <a:ext cx="11601450" cy="15085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실패해도 괜찮은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5400" u="none" cap="none" strike="noStrik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AI 실험실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571500" y="2270521"/>
            <a:ext cx="11049000" cy="426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94A3B8"/>
                </a:solidFill>
                <a:latin typeface="Noto Sans KR"/>
                <a:ea typeface="Noto Sans KR"/>
                <a:cs typeface="Noto Sans KR"/>
                <a:sym typeface="Noto Sans KR"/>
              </a:rPr>
              <a:t>AX 시대, 우리의 일하는 방식을 바꾸는 '작은 성공'의 힘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571500" y="3649712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8FAFC"/>
                </a:solidFill>
                <a:latin typeface="Noto Sans KR"/>
                <a:ea typeface="Noto Sans KR"/>
                <a:cs typeface="Noto Sans KR"/>
                <a:sym typeface="Noto Sans KR"/>
              </a:rPr>
              <a:t>교육 콘텐츠 디자이너 | DX 추진본부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295275" y="571500"/>
            <a:ext cx="116014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PART 01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295275" y="1638300"/>
            <a:ext cx="11601450" cy="754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왜 지금 'AI 실험실'인가?</a:t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5381625" y="2678310"/>
            <a:ext cx="1428750" cy="571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0" name="Google Shape;10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1" name="Google Shape;10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1750" y="1757362"/>
            <a:ext cx="523875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2" name="Google Shape;10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1776412"/>
            <a:ext cx="5200650" cy="42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/>
        </p:nvSpPr>
        <p:spPr>
          <a:xfrm>
            <a:off x="1000125" y="2422624"/>
            <a:ext cx="481012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급변하는 기술 환경: 어제의 정답이 오늘의 오답이 됨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1000125" y="3283446"/>
            <a:ext cx="481012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완벽주의의 함정: 준비만 하다가 기회를 놓치는 리스크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1000125" y="4144267"/>
            <a:ext cx="481012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AX의 핵심: 기술 도입이 아닌 '실험하는 문화'로 전환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1000125" y="4669928"/>
            <a:ext cx="481012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우리의 목표: 실패의 비용은 줄이고 성공 데이터는 쌓기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완벽주의의 함정</a:t>
            </a:r>
            <a:endParaRPr/>
          </a:p>
        </p:txBody>
      </p:sp>
      <p:sp>
        <p:nvSpPr>
          <p:cNvPr id="108" name="Google Shape;108;p15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9" name="Google Shape;10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2422624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" name="Google Shape;110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283446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1" name="Google Shape;11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4144267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2" name="Google Shape;112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4669928"/>
            <a:ext cx="177849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7" name="Google Shape;11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 txBox="1"/>
          <p:nvPr/>
        </p:nvSpPr>
        <p:spPr>
          <a:xfrm>
            <a:off x="571500" y="2905125"/>
            <a:ext cx="44196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0" u="none" cap="none" strike="noStrike">
                <a:solidFill>
                  <a:srgbClr val="3B82F6"/>
                </a:solidFill>
                <a:latin typeface="Noto Sans KR"/>
                <a:ea typeface="Noto Sans KR"/>
                <a:cs typeface="Noto Sans KR"/>
                <a:sym typeface="Noto Sans KR"/>
              </a:rPr>
              <a:t>15min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571500" y="4429125"/>
            <a:ext cx="4419600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10B981"/>
                </a:solidFill>
                <a:latin typeface="Noto Sans KR"/>
                <a:ea typeface="Noto Sans KR"/>
                <a:cs typeface="Noto Sans KR"/>
                <a:sym typeface="Noto Sans KR"/>
              </a:rPr>
              <a:t>즉각적인 효능감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5562600" y="2745283"/>
            <a:ext cx="6629400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거대한 혁신 vs 작은 성공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5562600" y="3421558"/>
            <a:ext cx="66294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혁신의 역설: 목표가 클수록 실행은 더뎌지고 두려움은 커집니다.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5562600" y="3966269"/>
            <a:ext cx="66294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Small Win: 5~15분 내외로 끝나는 단일 업무 개선.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5562600" y="4510980"/>
            <a:ext cx="66294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연쇄 반응: 자신감 상승 → 도구 숙련 → 조직 전체 확산.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Small Win의 정의</a:t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0" name="Google Shape;13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2813446" y="2666107"/>
            <a:ext cx="6993731" cy="426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직급에 상관없이 누구나 아이디어를 내는 </a:t>
            </a:r>
            <a:r>
              <a:rPr b="0" i="0" lang="en-US" sz="2100" u="none" cap="none" strike="noStrike">
                <a:solidFill>
                  <a:srgbClr val="3B82F6"/>
                </a:solidFill>
                <a:latin typeface="Noto Sans KR"/>
                <a:ea typeface="Noto Sans KR"/>
                <a:cs typeface="Noto Sans KR"/>
                <a:sym typeface="Noto Sans KR"/>
              </a:rPr>
              <a:t>자유로운 분위기</a:t>
            </a:r>
            <a:endParaRPr/>
          </a:p>
        </p:txBody>
      </p:sp>
      <p:sp>
        <p:nvSpPr>
          <p:cNvPr id="132" name="Google Shape;132;p17"/>
          <p:cNvSpPr txBox="1"/>
          <p:nvPr/>
        </p:nvSpPr>
        <p:spPr>
          <a:xfrm>
            <a:off x="2813446" y="3283297"/>
            <a:ext cx="6993731" cy="426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결과물보다 </a:t>
            </a:r>
            <a:r>
              <a:rPr b="0" i="0" lang="en-US" sz="2100" u="none" cap="none" strike="noStrike">
                <a:solidFill>
                  <a:srgbClr val="10B981"/>
                </a:solidFill>
                <a:latin typeface="Noto Sans KR"/>
                <a:ea typeface="Noto Sans KR"/>
                <a:cs typeface="Noto Sans KR"/>
                <a:sym typeface="Noto Sans KR"/>
              </a:rPr>
              <a:t>'무엇을 시도했는가'</a:t>
            </a:r>
            <a:r>
              <a:rPr b="0" i="0" lang="en-US" sz="210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를 높게 평가하는 문화</a:t>
            </a:r>
            <a:endParaRPr/>
          </a:p>
        </p:txBody>
      </p:sp>
      <p:sp>
        <p:nvSpPr>
          <p:cNvPr id="133" name="Google Shape;133;p17"/>
          <p:cNvSpPr txBox="1"/>
          <p:nvPr/>
        </p:nvSpPr>
        <p:spPr>
          <a:xfrm>
            <a:off x="2813446" y="3900487"/>
            <a:ext cx="6993731" cy="426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나의 작은 팁이 동료의 큰 도움으로 이어지는 </a:t>
            </a:r>
            <a:r>
              <a:rPr b="0" i="0" lang="en-US" sz="2100" u="none" cap="none" strike="noStrike">
                <a:solidFill>
                  <a:srgbClr val="3B82F6"/>
                </a:solidFill>
                <a:latin typeface="Noto Sans KR"/>
                <a:ea typeface="Noto Sans KR"/>
                <a:cs typeface="Noto Sans KR"/>
                <a:sym typeface="Noto Sans KR"/>
              </a:rPr>
              <a:t>공유의 일상화</a:t>
            </a: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2813446" y="4517677"/>
            <a:ext cx="6993731" cy="426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도구에 매몰되지 않고 </a:t>
            </a:r>
            <a:r>
              <a:rPr b="0" i="0" lang="en-US" sz="2100" u="none" cap="none" strike="noStrike">
                <a:solidFill>
                  <a:srgbClr val="10B981"/>
                </a:solidFill>
                <a:latin typeface="Noto Sans KR"/>
                <a:ea typeface="Noto Sans KR"/>
                <a:cs typeface="Noto Sans KR"/>
                <a:sym typeface="Noto Sans KR"/>
              </a:rPr>
              <a:t>'문제 해결'</a:t>
            </a:r>
            <a:r>
              <a:rPr b="0" i="0" lang="en-US" sz="210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자체에 집중하는 태도</a:t>
            </a:r>
            <a:endParaRPr/>
          </a:p>
        </p:txBody>
      </p:sp>
      <p:sp>
        <p:nvSpPr>
          <p:cNvPr id="135" name="Google Shape;135;p17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지향하는 'AI 실험실'의 모습</a:t>
            </a:r>
            <a:endParaRPr/>
          </a:p>
        </p:txBody>
      </p:sp>
      <p:sp>
        <p:nvSpPr>
          <p:cNvPr id="136" name="Google Shape;136;p17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37" name="Google Shape;13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4821" y="2666107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8" name="Google Shape;13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4821" y="3283297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9" name="Google Shape;13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4821" y="3900487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0" name="Google Shape;14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4821" y="4517677"/>
            <a:ext cx="177849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5" name="Google Shape;14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 txBox="1"/>
          <p:nvPr/>
        </p:nvSpPr>
        <p:spPr>
          <a:xfrm>
            <a:off x="1714500" y="2789039"/>
            <a:ext cx="8763000" cy="12799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600" u="none" cap="none" strike="noStrike">
                <a:solidFill>
                  <a:srgbClr val="F8FAFC"/>
                </a:solidFill>
                <a:latin typeface="Noto Sans KR"/>
                <a:ea typeface="Noto Sans KR"/>
                <a:cs typeface="Noto Sans KR"/>
                <a:sym typeface="Noto Sans KR"/>
              </a:rPr>
              <a:t> "실패해도 괜찮다는 </a:t>
            </a:r>
            <a:r>
              <a:rPr b="0" i="1" lang="en-US" sz="3600" u="none" cap="none" strike="noStrike">
                <a:solidFill>
                  <a:srgbClr val="10B981"/>
                </a:solidFill>
                <a:latin typeface="Noto Sans KR"/>
                <a:ea typeface="Noto Sans KR"/>
                <a:cs typeface="Noto Sans KR"/>
                <a:sym typeface="Noto Sans KR"/>
              </a:rPr>
              <a:t>심리적 안전감</a:t>
            </a:r>
            <a:r>
              <a:rPr b="0" i="1" lang="en-US" sz="3600" u="none" cap="none" strike="noStrike">
                <a:solidFill>
                  <a:srgbClr val="F8FAFC"/>
                </a:solidFill>
                <a:latin typeface="Noto Sans KR"/>
                <a:ea typeface="Noto Sans KR"/>
                <a:cs typeface="Noto Sans KR"/>
                <a:sym typeface="Noto Sans KR"/>
              </a:rPr>
              <a:t>이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1" lang="en-US" sz="3600" u="none" cap="none" strike="noStrike">
                <a:solidFill>
                  <a:srgbClr val="F8FAFC"/>
                </a:solidFill>
                <a:latin typeface="Noto Sans KR"/>
                <a:ea typeface="Noto Sans KR"/>
                <a:cs typeface="Noto Sans KR"/>
                <a:sym typeface="Noto Sans KR"/>
              </a:rPr>
              <a:t> 조직의 가장 강력한 </a:t>
            </a:r>
            <a:r>
              <a:rPr b="0" i="1" lang="en-US" sz="3600" u="none" cap="none" strike="noStrike">
                <a:solidFill>
                  <a:srgbClr val="3B82F6"/>
                </a:solidFill>
                <a:latin typeface="Noto Sans KR"/>
                <a:ea typeface="Noto Sans KR"/>
                <a:cs typeface="Noto Sans KR"/>
                <a:sym typeface="Noto Sans KR"/>
              </a:rPr>
              <a:t>창의성</a:t>
            </a:r>
            <a:r>
              <a:rPr b="0" i="1" lang="en-US" sz="3600" u="none" cap="none" strike="noStrike">
                <a:solidFill>
                  <a:srgbClr val="F8FAFC"/>
                </a:solidFill>
                <a:latin typeface="Noto Sans KR"/>
                <a:ea typeface="Noto Sans KR"/>
                <a:cs typeface="Noto Sans KR"/>
                <a:sym typeface="Noto Sans KR"/>
              </a:rPr>
              <a:t>을 만듭니다." </a:t>
            </a:r>
            <a:endParaRPr/>
          </a:p>
        </p:txBody>
      </p:sp>
      <p:sp>
        <p:nvSpPr>
          <p:cNvPr id="147" name="Google Shape;147;p18"/>
          <p:cNvSpPr txBox="1"/>
          <p:nvPr/>
        </p:nvSpPr>
        <p:spPr>
          <a:xfrm>
            <a:off x="952500" y="2312789"/>
            <a:ext cx="475803" cy="1647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1250" u="none" cap="none" strike="noStrike">
                <a:solidFill>
                  <a:srgbClr val="3B82F6"/>
                </a:solidFill>
                <a:latin typeface="Noto Sans KR"/>
                <a:ea typeface="Noto Sans KR"/>
                <a:cs typeface="Noto Sans KR"/>
                <a:sym typeface="Noto Sans KR"/>
              </a:rPr>
              <a:t>“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2" name="Google Shape;15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9"/>
          <p:cNvSpPr txBox="1"/>
          <p:nvPr/>
        </p:nvSpPr>
        <p:spPr>
          <a:xfrm>
            <a:off x="295275" y="571500"/>
            <a:ext cx="116014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PART 02</a:t>
            </a:r>
            <a:endParaRPr/>
          </a:p>
        </p:txBody>
      </p:sp>
      <p:sp>
        <p:nvSpPr>
          <p:cNvPr id="154" name="Google Shape;154;p19"/>
          <p:cNvSpPr txBox="1"/>
          <p:nvPr/>
        </p:nvSpPr>
        <p:spPr>
          <a:xfrm>
            <a:off x="295275" y="1638300"/>
            <a:ext cx="11601450" cy="754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핵심: AI 실험 프로세스</a:t>
            </a:r>
            <a:endParaRPr/>
          </a:p>
        </p:txBody>
      </p:sp>
      <p:sp>
        <p:nvSpPr>
          <p:cNvPr id="155" name="Google Shape;155;p19"/>
          <p:cNvSpPr/>
          <p:nvPr/>
        </p:nvSpPr>
        <p:spPr>
          <a:xfrm>
            <a:off x="5381625" y="2678310"/>
            <a:ext cx="1428750" cy="571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1" name="Google Shape;16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221408"/>
            <a:ext cx="3492549" cy="33581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2" name="Google Shape;16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9799" y="2221408"/>
            <a:ext cx="3492549" cy="33581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3" name="Google Shape;16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28099" y="2221408"/>
            <a:ext cx="3492549" cy="335815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0"/>
          <p:cNvSpPr txBox="1"/>
          <p:nvPr/>
        </p:nvSpPr>
        <p:spPr>
          <a:xfrm>
            <a:off x="962025" y="3402508"/>
            <a:ext cx="284707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STEP 01. 발견</a:t>
            </a:r>
            <a:endParaRPr/>
          </a:p>
        </p:txBody>
      </p:sp>
      <p:sp>
        <p:nvSpPr>
          <p:cNvPr id="165" name="Google Shape;165;p20"/>
          <p:cNvSpPr txBox="1"/>
          <p:nvPr/>
        </p:nvSpPr>
        <p:spPr>
          <a:xfrm>
            <a:off x="962025" y="3974008"/>
            <a:ext cx="2711499" cy="1005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"이 업무, AI가 도와줄 수 없을까?"라는 의문을 갖는 단계입니다.</a:t>
            </a:r>
            <a:endParaRPr/>
          </a:p>
        </p:txBody>
      </p:sp>
      <p:sp>
        <p:nvSpPr>
          <p:cNvPr id="166" name="Google Shape;166;p20"/>
          <p:cNvSpPr txBox="1"/>
          <p:nvPr/>
        </p:nvSpPr>
        <p:spPr>
          <a:xfrm>
            <a:off x="4740324" y="3402508"/>
            <a:ext cx="284707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STEP 02. 실행</a:t>
            </a:r>
            <a:endParaRPr/>
          </a:p>
        </p:txBody>
      </p:sp>
      <p:sp>
        <p:nvSpPr>
          <p:cNvPr id="167" name="Google Shape;167;p20"/>
          <p:cNvSpPr txBox="1"/>
          <p:nvPr/>
        </p:nvSpPr>
        <p:spPr>
          <a:xfrm>
            <a:off x="4740324" y="3974008"/>
            <a:ext cx="2711499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AI 툴을 활용해 가볍게 1~2회 시도해봅니다. (최대 15분)</a:t>
            </a:r>
            <a:endParaRPr/>
          </a:p>
        </p:txBody>
      </p:sp>
      <p:sp>
        <p:nvSpPr>
          <p:cNvPr id="168" name="Google Shape;168;p20"/>
          <p:cNvSpPr txBox="1"/>
          <p:nvPr/>
        </p:nvSpPr>
        <p:spPr>
          <a:xfrm>
            <a:off x="8518624" y="3402508"/>
            <a:ext cx="284707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STEP 03. 회고</a:t>
            </a:r>
            <a:endParaRPr/>
          </a:p>
        </p:txBody>
      </p:sp>
      <p:sp>
        <p:nvSpPr>
          <p:cNvPr id="169" name="Google Shape;169;p20"/>
          <p:cNvSpPr txBox="1"/>
          <p:nvPr/>
        </p:nvSpPr>
        <p:spPr>
          <a:xfrm>
            <a:off x="8518624" y="3974008"/>
            <a:ext cx="2711499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성공하면 공유하고, 실패하면 그 이유를 짧게 기록합니다.</a:t>
            </a:r>
            <a:endParaRPr/>
          </a:p>
        </p:txBody>
      </p:sp>
      <p:pic>
        <p:nvPicPr>
          <p:cNvPr descr="image.png" id="170" name="Google Shape;17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62025" y="2650033"/>
            <a:ext cx="370582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1" name="Google Shape;171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40324" y="2650033"/>
            <a:ext cx="370582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2" name="Google Shape;172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18624" y="2650033"/>
            <a:ext cx="370582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0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AI 실험의 3단계 선순환</a:t>
            </a:r>
            <a:endParaRPr/>
          </a:p>
        </p:txBody>
      </p:sp>
      <p:sp>
        <p:nvSpPr>
          <p:cNvPr id="174" name="Google Shape;174;p20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9" name="Google Shape;17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/>
          <p:nvPr/>
        </p:nvSpPr>
        <p:spPr>
          <a:xfrm>
            <a:off x="571500" y="2043112"/>
            <a:ext cx="11049000" cy="3714750"/>
          </a:xfrm>
          <a:prstGeom prst="roundRect">
            <a:avLst>
              <a:gd fmla="val 0" name="adj"/>
            </a:avLst>
          </a:prstGeom>
          <a:solidFill>
            <a:srgbClr val="1E293B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1" name="Google Shape;181;p21"/>
          <p:cNvGraphicFramePr/>
          <p:nvPr/>
        </p:nvGraphicFramePr>
        <p:xfrm>
          <a:off x="571500" y="204311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{83B09D77-60EF-4960-9F97-9A2E23FD48BE}</a:tableStyleId>
              </a:tblPr>
              <a:tblGrid>
                <a:gridCol w="2046100"/>
                <a:gridCol w="4969075"/>
                <a:gridCol w="4033825"/>
              </a:tblGrid>
              <a:tr h="742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10B981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항목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10B981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상세 내용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10B981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목표 수치/상태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구체성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막연한 기대가 아닌 특정 태스크 해결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명확한 Task 정의 완료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측정 가능성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작업 시간 단축 또는 품질 개선 여부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15분 내외 실행 및 확인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재현성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다른 사람도 비슷하게 활용 가능함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프롬프트/프로세스 복제 가능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공유 가능성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짧은 메시지로 설명할 수 있는 수준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1분 내 브리핑 가능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2" name="Google Shape;182;p21"/>
          <p:cNvSpPr/>
          <p:nvPr/>
        </p:nvSpPr>
        <p:spPr>
          <a:xfrm>
            <a:off x="571500" y="2771775"/>
            <a:ext cx="2046089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1"/>
          <p:cNvSpPr/>
          <p:nvPr/>
        </p:nvSpPr>
        <p:spPr>
          <a:xfrm>
            <a:off x="2617589" y="2771775"/>
            <a:ext cx="4969073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1"/>
          <p:cNvSpPr/>
          <p:nvPr/>
        </p:nvSpPr>
        <p:spPr>
          <a:xfrm>
            <a:off x="7586662" y="2771775"/>
            <a:ext cx="4033837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1"/>
          <p:cNvSpPr/>
          <p:nvPr/>
        </p:nvSpPr>
        <p:spPr>
          <a:xfrm>
            <a:off x="571500" y="3514725"/>
            <a:ext cx="2046089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1"/>
          <p:cNvSpPr/>
          <p:nvPr/>
        </p:nvSpPr>
        <p:spPr>
          <a:xfrm>
            <a:off x="2617589" y="3514725"/>
            <a:ext cx="4969073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1"/>
          <p:cNvSpPr/>
          <p:nvPr/>
        </p:nvSpPr>
        <p:spPr>
          <a:xfrm>
            <a:off x="7586662" y="3514725"/>
            <a:ext cx="4033837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571500" y="4257675"/>
            <a:ext cx="2046089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17589" y="4257675"/>
            <a:ext cx="4969073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7586662" y="4257675"/>
            <a:ext cx="4033837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1"/>
          <p:cNvSpPr/>
          <p:nvPr/>
        </p:nvSpPr>
        <p:spPr>
          <a:xfrm>
            <a:off x="571500" y="5000625"/>
            <a:ext cx="2046089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1"/>
          <p:cNvSpPr/>
          <p:nvPr/>
        </p:nvSpPr>
        <p:spPr>
          <a:xfrm>
            <a:off x="2617589" y="5000625"/>
            <a:ext cx="4969073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1"/>
          <p:cNvSpPr/>
          <p:nvPr/>
        </p:nvSpPr>
        <p:spPr>
          <a:xfrm>
            <a:off x="7586662" y="5000625"/>
            <a:ext cx="4033837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1"/>
          <p:cNvSpPr/>
          <p:nvPr/>
        </p:nvSpPr>
        <p:spPr>
          <a:xfrm>
            <a:off x="571500" y="5743575"/>
            <a:ext cx="2046089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2617589" y="5743575"/>
            <a:ext cx="4969073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7586662" y="5743575"/>
            <a:ext cx="4033837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1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'작은 성공'의 4대 조건</a:t>
            </a:r>
            <a:endParaRPr/>
          </a:p>
        </p:txBody>
      </p:sp>
      <p:sp>
        <p:nvSpPr>
          <p:cNvPr id="198" name="Google Shape;198;p21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3" name="Google Shape;20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2"/>
          <p:cNvSpPr txBox="1"/>
          <p:nvPr/>
        </p:nvSpPr>
        <p:spPr>
          <a:xfrm>
            <a:off x="295275" y="571500"/>
            <a:ext cx="116014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PART 03</a:t>
            </a:r>
            <a:endParaRPr/>
          </a:p>
        </p:txBody>
      </p:sp>
      <p:sp>
        <p:nvSpPr>
          <p:cNvPr id="205" name="Google Shape;205;p22"/>
          <p:cNvSpPr txBox="1"/>
          <p:nvPr/>
        </p:nvSpPr>
        <p:spPr>
          <a:xfrm>
            <a:off x="295275" y="1638300"/>
            <a:ext cx="11601450" cy="754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사례: 우리 옆자리의 실험가들</a:t>
            </a:r>
            <a:endParaRPr/>
          </a:p>
        </p:txBody>
      </p:sp>
      <p:sp>
        <p:nvSpPr>
          <p:cNvPr id="206" name="Google Shape;206;p22"/>
          <p:cNvSpPr/>
          <p:nvPr/>
        </p:nvSpPr>
        <p:spPr>
          <a:xfrm>
            <a:off x="5381625" y="2678310"/>
            <a:ext cx="1428750" cy="571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1" name="Google Shape;21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3"/>
          <p:cNvSpPr txBox="1"/>
          <p:nvPr/>
        </p:nvSpPr>
        <p:spPr>
          <a:xfrm>
            <a:off x="571500" y="571500"/>
            <a:ext cx="5733216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관리/지원 부문 사례</a:t>
            </a:r>
            <a:endParaRPr/>
          </a:p>
        </p:txBody>
      </p:sp>
      <p:pic>
        <p:nvPicPr>
          <p:cNvPr descr="image.png" id="213" name="Google Shape;21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35066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3"/>
          <p:cNvSpPr txBox="1"/>
          <p:nvPr/>
        </p:nvSpPr>
        <p:spPr>
          <a:xfrm>
            <a:off x="571500" y="1514475"/>
            <a:ext cx="5733216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반복 업무 효율화</a:t>
            </a:r>
            <a:endParaRPr/>
          </a:p>
        </p:txBody>
      </p:sp>
      <p:sp>
        <p:nvSpPr>
          <p:cNvPr id="215" name="Google Shape;215;p23"/>
          <p:cNvSpPr txBox="1"/>
          <p:nvPr/>
        </p:nvSpPr>
        <p:spPr>
          <a:xfrm>
            <a:off x="571500" y="1971675"/>
            <a:ext cx="5460206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상황: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매달 수천 건의 영수증 처리 및 분류 작업</a:t>
            </a:r>
            <a:endParaRPr/>
          </a:p>
        </p:txBody>
      </p:sp>
      <p:sp>
        <p:nvSpPr>
          <p:cNvPr id="216" name="Google Shape;216;p23"/>
          <p:cNvSpPr txBox="1"/>
          <p:nvPr/>
        </p:nvSpPr>
        <p:spPr>
          <a:xfrm>
            <a:off x="571500" y="2725935"/>
            <a:ext cx="5460206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실험: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AI 이미지 인식(OCR)을 활용한 자동 분류 시도</a:t>
            </a:r>
            <a:endParaRPr/>
          </a:p>
        </p:txBody>
      </p:sp>
      <p:sp>
        <p:nvSpPr>
          <p:cNvPr id="217" name="Google Shape;217;p23"/>
          <p:cNvSpPr txBox="1"/>
          <p:nvPr/>
        </p:nvSpPr>
        <p:spPr>
          <a:xfrm>
            <a:off x="571500" y="3480196"/>
            <a:ext cx="5460206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결과: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수기 입력 시간 </a:t>
            </a:r>
            <a:r>
              <a:rPr b="0" i="0" lang="en-US" sz="1650" u="none" cap="none" strike="noStrike">
                <a:solidFill>
                  <a:srgbClr val="3B82F6"/>
                </a:solidFill>
                <a:latin typeface="Noto Sans KR"/>
                <a:ea typeface="Noto Sans KR"/>
                <a:cs typeface="Noto Sans KR"/>
                <a:sym typeface="Noto Sans KR"/>
              </a:rPr>
              <a:t>80% 단축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, 오타율 제로</a:t>
            </a:r>
            <a:endParaRPr/>
          </a:p>
        </p:txBody>
      </p:sp>
      <p:sp>
        <p:nvSpPr>
          <p:cNvPr id="218" name="Google Shape;218;p23"/>
          <p:cNvSpPr txBox="1"/>
          <p:nvPr/>
        </p:nvSpPr>
        <p:spPr>
          <a:xfrm>
            <a:off x="571500" y="4234457"/>
            <a:ext cx="5460206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인사이트: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반복적 단순 작업은 AI 실험의 1순위 타겟입니다.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3" name="Google Shape;22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4" name="Google Shape;22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1750" y="1757362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4"/>
          <p:cNvSpPr txBox="1"/>
          <p:nvPr/>
        </p:nvSpPr>
        <p:spPr>
          <a:xfrm>
            <a:off x="571500" y="2247304"/>
            <a:ext cx="5500687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생각의 비계(Scaffolding)</a:t>
            </a:r>
            <a:endParaRPr/>
          </a:p>
        </p:txBody>
      </p:sp>
      <p:sp>
        <p:nvSpPr>
          <p:cNvPr id="226" name="Google Shape;226;p24"/>
          <p:cNvSpPr txBox="1"/>
          <p:nvPr/>
        </p:nvSpPr>
        <p:spPr>
          <a:xfrm>
            <a:off x="571500" y="2704504"/>
            <a:ext cx="523875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상황: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신제품 광고 카피 100개 브레인스토밍</a:t>
            </a:r>
            <a:endParaRPr/>
          </a:p>
        </p:txBody>
      </p:sp>
      <p:sp>
        <p:nvSpPr>
          <p:cNvPr id="227" name="Google Shape;227;p24"/>
          <p:cNvSpPr txBox="1"/>
          <p:nvPr/>
        </p:nvSpPr>
        <p:spPr>
          <a:xfrm>
            <a:off x="571500" y="3249215"/>
            <a:ext cx="523875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실험: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페르소나별 AI 카피 라이팅 요청</a:t>
            </a:r>
            <a:endParaRPr/>
          </a:p>
        </p:txBody>
      </p:sp>
      <p:sp>
        <p:nvSpPr>
          <p:cNvPr id="228" name="Google Shape;228;p24"/>
          <p:cNvSpPr txBox="1"/>
          <p:nvPr/>
        </p:nvSpPr>
        <p:spPr>
          <a:xfrm>
            <a:off x="571500" y="3793926"/>
            <a:ext cx="523875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결과: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1시간 소요 작업을 </a:t>
            </a:r>
            <a:r>
              <a:rPr b="0" i="0" lang="en-US" sz="1650" u="none" cap="none" strike="noStrike">
                <a:solidFill>
                  <a:srgbClr val="10B981"/>
                </a:solidFill>
                <a:latin typeface="Noto Sans KR"/>
                <a:ea typeface="Noto Sans KR"/>
                <a:cs typeface="Noto Sans KR"/>
                <a:sym typeface="Noto Sans KR"/>
              </a:rPr>
              <a:t>5분으로 단축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, 창의적 키워드 발견</a:t>
            </a:r>
            <a:endParaRPr/>
          </a:p>
        </p:txBody>
      </p:sp>
      <p:sp>
        <p:nvSpPr>
          <p:cNvPr id="229" name="Google Shape;229;p24"/>
          <p:cNvSpPr txBox="1"/>
          <p:nvPr/>
        </p:nvSpPr>
        <p:spPr>
          <a:xfrm>
            <a:off x="571500" y="4673798"/>
            <a:ext cx="523875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인사이트: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AI는 정답을 주는 도구가 아닌 '생각의 확장기'입니다.</a:t>
            </a:r>
            <a:endParaRPr/>
          </a:p>
        </p:txBody>
      </p:sp>
      <p:pic>
        <p:nvPicPr>
          <p:cNvPr descr="image.png" id="230" name="Google Shape;23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1776412"/>
            <a:ext cx="1558825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마케팅/디자인 사례</a:t>
            </a:r>
            <a:endParaRPr/>
          </a:p>
        </p:txBody>
      </p:sp>
      <p:sp>
        <p:nvSpPr>
          <p:cNvPr id="232" name="Google Shape;232;p24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7" name="Google Shape;23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8" name="Google Shape;23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7750" y="1757362"/>
            <a:ext cx="42862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5"/>
          <p:cNvSpPr txBox="1"/>
          <p:nvPr/>
        </p:nvSpPr>
        <p:spPr>
          <a:xfrm>
            <a:off x="6381750" y="2414885"/>
            <a:ext cx="5500687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초개인화 제안 전략</a:t>
            </a:r>
            <a:endParaRPr/>
          </a:p>
        </p:txBody>
      </p:sp>
      <p:sp>
        <p:nvSpPr>
          <p:cNvPr id="240" name="Google Shape;240;p25"/>
          <p:cNvSpPr txBox="1"/>
          <p:nvPr/>
        </p:nvSpPr>
        <p:spPr>
          <a:xfrm>
            <a:off x="6381750" y="2872085"/>
            <a:ext cx="523875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상황: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고객별 맞춤형 제안서 요약 및 메일 발송</a:t>
            </a:r>
            <a:endParaRPr/>
          </a:p>
        </p:txBody>
      </p:sp>
      <p:sp>
        <p:nvSpPr>
          <p:cNvPr id="241" name="Google Shape;241;p25"/>
          <p:cNvSpPr txBox="1"/>
          <p:nvPr/>
        </p:nvSpPr>
        <p:spPr>
          <a:xfrm>
            <a:off x="6381750" y="3416796"/>
            <a:ext cx="523875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실험: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고객 데이터를 기반으로 한 맞춤 톤앤매너 설정</a:t>
            </a:r>
            <a:endParaRPr/>
          </a:p>
        </p:txBody>
      </p:sp>
      <p:sp>
        <p:nvSpPr>
          <p:cNvPr id="242" name="Google Shape;242;p25"/>
          <p:cNvSpPr txBox="1"/>
          <p:nvPr/>
        </p:nvSpPr>
        <p:spPr>
          <a:xfrm>
            <a:off x="6381750" y="3961507"/>
            <a:ext cx="523875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결과: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이메일 오픈율 </a:t>
            </a:r>
            <a:r>
              <a:rPr b="0" i="0" lang="en-US" sz="1650" u="none" cap="none" strike="noStrike">
                <a:solidFill>
                  <a:srgbClr val="3B82F6"/>
                </a:solidFill>
                <a:latin typeface="Noto Sans KR"/>
                <a:ea typeface="Noto Sans KR"/>
                <a:cs typeface="Noto Sans KR"/>
                <a:sym typeface="Noto Sans KR"/>
              </a:rPr>
              <a:t>25% 상승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, 제안 작성 스트레스 급감</a:t>
            </a:r>
            <a:endParaRPr/>
          </a:p>
        </p:txBody>
      </p:sp>
      <p:sp>
        <p:nvSpPr>
          <p:cNvPr id="243" name="Google Shape;243;p25"/>
          <p:cNvSpPr txBox="1"/>
          <p:nvPr/>
        </p:nvSpPr>
        <p:spPr>
          <a:xfrm>
            <a:off x="6381750" y="4506217"/>
            <a:ext cx="523875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인사이트: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데이터가 부족해도 AI의 추론 능력을 빌려 가설을 세울 수 있습니다.</a:t>
            </a:r>
            <a:endParaRPr/>
          </a:p>
        </p:txBody>
      </p:sp>
      <p:pic>
        <p:nvPicPr>
          <p:cNvPr descr="image.png" id="244" name="Google Shape;24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5375" y="1804987"/>
            <a:ext cx="41910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5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영업/고객 응대 사례</a:t>
            </a:r>
            <a:endParaRPr/>
          </a:p>
        </p:txBody>
      </p:sp>
      <p:sp>
        <p:nvSpPr>
          <p:cNvPr id="246" name="Google Shape;246;p25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1" name="Google Shape;25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2" name="Google Shape;25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514475"/>
            <a:ext cx="11049000" cy="4772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 txBox="1"/>
          <p:nvPr/>
        </p:nvSpPr>
        <p:spPr>
          <a:xfrm>
            <a:off x="571500" y="5533132"/>
            <a:ext cx="110490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※ 사내 실험 그룹의 평균 작업 시간 단축 측정치</a:t>
            </a:r>
            <a:endParaRPr/>
          </a:p>
        </p:txBody>
      </p:sp>
      <p:sp>
        <p:nvSpPr>
          <p:cNvPr id="254" name="Google Shape;254;p26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업무 효율 개선 효과 (평균 기준)</a:t>
            </a:r>
            <a:endParaRPr/>
          </a:p>
        </p:txBody>
      </p:sp>
      <p:sp>
        <p:nvSpPr>
          <p:cNvPr id="255" name="Google Shape;255;p26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60" name="Google Shape;26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1" name="Google Shape;26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44340"/>
            <a:ext cx="5381625" cy="31122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2" name="Google Shape;262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8875" y="2344340"/>
            <a:ext cx="5381625" cy="3112293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7"/>
          <p:cNvSpPr txBox="1"/>
          <p:nvPr/>
        </p:nvSpPr>
        <p:spPr>
          <a:xfrm>
            <a:off x="962025" y="2734865"/>
            <a:ext cx="483060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실패의 재정의</a:t>
            </a:r>
            <a:endParaRPr/>
          </a:p>
        </p:txBody>
      </p:sp>
      <p:sp>
        <p:nvSpPr>
          <p:cNvPr id="264" name="Google Shape;264;p27"/>
          <p:cNvSpPr txBox="1"/>
          <p:nvPr/>
        </p:nvSpPr>
        <p:spPr>
          <a:xfrm>
            <a:off x="962025" y="3306365"/>
            <a:ext cx="460057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"이 방법은 안 된다"는 것을 발견한 또 다른 성공입니다.</a:t>
            </a:r>
            <a:endParaRPr/>
          </a:p>
        </p:txBody>
      </p:sp>
      <p:sp>
        <p:nvSpPr>
          <p:cNvPr id="265" name="Google Shape;265;p27"/>
          <p:cNvSpPr txBox="1"/>
          <p:nvPr/>
        </p:nvSpPr>
        <p:spPr>
          <a:xfrm>
            <a:off x="962025" y="4186237"/>
            <a:ext cx="460057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기록을 통해 팀 전체의 시행착오를 줄이는 가치가 있습니다.</a:t>
            </a:r>
            <a:endParaRPr/>
          </a:p>
        </p:txBody>
      </p:sp>
      <p:sp>
        <p:nvSpPr>
          <p:cNvPr id="266" name="Google Shape;266;p27"/>
          <p:cNvSpPr txBox="1"/>
          <p:nvPr/>
        </p:nvSpPr>
        <p:spPr>
          <a:xfrm>
            <a:off x="6629400" y="2734865"/>
            <a:ext cx="483060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원인 분석의 3요소</a:t>
            </a:r>
            <a:endParaRPr/>
          </a:p>
        </p:txBody>
      </p:sp>
      <p:sp>
        <p:nvSpPr>
          <p:cNvPr id="267" name="Google Shape;267;p27"/>
          <p:cNvSpPr txBox="1"/>
          <p:nvPr/>
        </p:nvSpPr>
        <p:spPr>
          <a:xfrm>
            <a:off x="6629400" y="3306365"/>
            <a:ext cx="460057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1. 데이터 부족: AI가 학습하지 못한 영역인가?</a:t>
            </a:r>
            <a:endParaRPr/>
          </a:p>
        </p:txBody>
      </p:sp>
      <p:sp>
        <p:nvSpPr>
          <p:cNvPr id="268" name="Google Shape;268;p27"/>
          <p:cNvSpPr txBox="1"/>
          <p:nvPr/>
        </p:nvSpPr>
        <p:spPr>
          <a:xfrm>
            <a:off x="6629400" y="3851076"/>
            <a:ext cx="460057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2. 프롬프트: 나의 요청이 구체적이지 않았는가?</a:t>
            </a:r>
            <a:endParaRPr/>
          </a:p>
        </p:txBody>
      </p:sp>
      <p:sp>
        <p:nvSpPr>
          <p:cNvPr id="269" name="Google Shape;269;p27"/>
          <p:cNvSpPr txBox="1"/>
          <p:nvPr/>
        </p:nvSpPr>
        <p:spPr>
          <a:xfrm>
            <a:off x="6629400" y="4395787"/>
            <a:ext cx="460057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3. 도구의 한계: 현재 기술로 불가능한 영역인가?</a:t>
            </a:r>
            <a:endParaRPr/>
          </a:p>
        </p:txBody>
      </p:sp>
      <p:sp>
        <p:nvSpPr>
          <p:cNvPr id="270" name="Google Shape;270;p27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실패를 자산으로 만드는 법</a:t>
            </a:r>
            <a:endParaRPr/>
          </a:p>
        </p:txBody>
      </p:sp>
      <p:sp>
        <p:nvSpPr>
          <p:cNvPr id="271" name="Google Shape;271;p27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76" name="Google Shape;27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8"/>
          <p:cNvSpPr txBox="1"/>
          <p:nvPr/>
        </p:nvSpPr>
        <p:spPr>
          <a:xfrm>
            <a:off x="1000125" y="3111996"/>
            <a:ext cx="490537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해결하고 싶은 명확한 불편함이 있는가?</a:t>
            </a:r>
            <a:endParaRPr/>
          </a:p>
        </p:txBody>
      </p:sp>
      <p:sp>
        <p:nvSpPr>
          <p:cNvPr id="278" name="Google Shape;278;p28"/>
          <p:cNvSpPr txBox="1"/>
          <p:nvPr/>
        </p:nvSpPr>
        <p:spPr>
          <a:xfrm>
            <a:off x="1000125" y="3637657"/>
            <a:ext cx="490537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15분 내외로 첫 결과물을 확인할 수 있는가?</a:t>
            </a:r>
            <a:endParaRPr/>
          </a:p>
        </p:txBody>
      </p:sp>
      <p:sp>
        <p:nvSpPr>
          <p:cNvPr id="279" name="Google Shape;279;p28"/>
          <p:cNvSpPr txBox="1"/>
          <p:nvPr/>
        </p:nvSpPr>
        <p:spPr>
          <a:xfrm>
            <a:off x="1000125" y="4163317"/>
            <a:ext cx="490537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결과물을 검증할 수 있는 나만의 기준이 있는가?</a:t>
            </a:r>
            <a:endParaRPr/>
          </a:p>
        </p:txBody>
      </p:sp>
      <p:sp>
        <p:nvSpPr>
          <p:cNvPr id="280" name="Google Shape;280;p28"/>
          <p:cNvSpPr txBox="1"/>
          <p:nvPr/>
        </p:nvSpPr>
        <p:spPr>
          <a:xfrm>
            <a:off x="6715125" y="3111996"/>
            <a:ext cx="490537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개인정보/회사 기밀이 포함되지 않았는가?</a:t>
            </a:r>
            <a:endParaRPr/>
          </a:p>
        </p:txBody>
      </p:sp>
      <p:sp>
        <p:nvSpPr>
          <p:cNvPr id="281" name="Google Shape;281;p28"/>
          <p:cNvSpPr txBox="1"/>
          <p:nvPr/>
        </p:nvSpPr>
        <p:spPr>
          <a:xfrm>
            <a:off x="6715125" y="3637657"/>
            <a:ext cx="490537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실패 시 대안(Plan B)이 준비되어 있는가?</a:t>
            </a:r>
            <a:endParaRPr/>
          </a:p>
        </p:txBody>
      </p:sp>
      <p:sp>
        <p:nvSpPr>
          <p:cNvPr id="282" name="Google Shape;282;p28"/>
          <p:cNvSpPr txBox="1"/>
          <p:nvPr/>
        </p:nvSpPr>
        <p:spPr>
          <a:xfrm>
            <a:off x="6715125" y="4163317"/>
            <a:ext cx="490537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실험 과정을 기록할 준비가 되었는가?</a:t>
            </a:r>
            <a:endParaRPr/>
          </a:p>
        </p:txBody>
      </p:sp>
      <p:sp>
        <p:nvSpPr>
          <p:cNvPr id="283" name="Google Shape;283;p28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실험 설계 체크리스트</a:t>
            </a:r>
            <a:endParaRPr/>
          </a:p>
        </p:txBody>
      </p:sp>
      <p:sp>
        <p:nvSpPr>
          <p:cNvPr id="284" name="Google Shape;284;p28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85" name="Google Shape;28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3111996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6" name="Google Shape;28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3637657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7" name="Google Shape;28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163317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8" name="Google Shape;28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3111996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9" name="Google Shape;28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3637657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0" name="Google Shape;29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4163317"/>
            <a:ext cx="177849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95" name="Google Shape;29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6" name="Google Shape;29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1750" y="1757362"/>
            <a:ext cx="523875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7" name="Google Shape;29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1776412"/>
            <a:ext cx="2143273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9"/>
          <p:cNvSpPr txBox="1"/>
          <p:nvPr/>
        </p:nvSpPr>
        <p:spPr>
          <a:xfrm>
            <a:off x="1000125" y="2925365"/>
            <a:ext cx="481012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결과보다 </a:t>
            </a:r>
            <a:r>
              <a:rPr b="0" i="0" lang="en-US" sz="1650" u="none" cap="none" strike="noStrike">
                <a:solidFill>
                  <a:srgbClr val="10B981"/>
                </a:solidFill>
                <a:latin typeface="Noto Sans KR"/>
                <a:ea typeface="Noto Sans KR"/>
                <a:cs typeface="Noto Sans KR"/>
                <a:sym typeface="Noto Sans KR"/>
              </a:rPr>
              <a:t>시도 자체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를 격려 (칭찬 릴레이)</a:t>
            </a:r>
            <a:endParaRPr/>
          </a:p>
        </p:txBody>
      </p:sp>
      <p:sp>
        <p:nvSpPr>
          <p:cNvPr id="299" name="Google Shape;299;p29"/>
          <p:cNvSpPr txBox="1"/>
          <p:nvPr/>
        </p:nvSpPr>
        <p:spPr>
          <a:xfrm>
            <a:off x="1000125" y="3451026"/>
            <a:ext cx="481012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실패 시 비난 대신 </a:t>
            </a:r>
            <a:r>
              <a:rPr b="0" i="0" lang="en-US" sz="1650" u="none" cap="none" strike="noStrike">
                <a:solidFill>
                  <a:srgbClr val="3B82F6"/>
                </a:solidFill>
                <a:latin typeface="Noto Sans KR"/>
                <a:ea typeface="Noto Sans KR"/>
                <a:cs typeface="Noto Sans KR"/>
                <a:sym typeface="Noto Sans KR"/>
              </a:rPr>
              <a:t>성장 질문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("무엇을 배웠나요?")</a:t>
            </a:r>
            <a:endParaRPr/>
          </a:p>
        </p:txBody>
      </p:sp>
      <p:sp>
        <p:nvSpPr>
          <p:cNvPr id="300" name="Google Shape;300;p29"/>
          <p:cNvSpPr txBox="1"/>
          <p:nvPr/>
        </p:nvSpPr>
        <p:spPr>
          <a:xfrm>
            <a:off x="1000125" y="3976687"/>
            <a:ext cx="481012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10B981"/>
                </a:solidFill>
                <a:latin typeface="Noto Sans KR"/>
                <a:ea typeface="Noto Sans KR"/>
                <a:cs typeface="Noto Sans KR"/>
                <a:sym typeface="Noto Sans KR"/>
              </a:rPr>
              <a:t>시간적 자원 보장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(하루 15분 실험 시간 공식화)</a:t>
            </a:r>
            <a:endParaRPr/>
          </a:p>
        </p:txBody>
      </p:sp>
      <p:sp>
        <p:nvSpPr>
          <p:cNvPr id="301" name="Google Shape;301;p29"/>
          <p:cNvSpPr txBox="1"/>
          <p:nvPr/>
        </p:nvSpPr>
        <p:spPr>
          <a:xfrm>
            <a:off x="1000125" y="4502348"/>
            <a:ext cx="481012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리더부터 </a:t>
            </a:r>
            <a:r>
              <a:rPr b="0" i="0" lang="en-US" sz="1650" u="none" cap="none" strike="noStrike">
                <a:solidFill>
                  <a:srgbClr val="3B82F6"/>
                </a:solidFill>
                <a:latin typeface="Noto Sans KR"/>
                <a:ea typeface="Noto Sans KR"/>
                <a:cs typeface="Noto Sans KR"/>
                <a:sym typeface="Noto Sans KR"/>
              </a:rPr>
              <a:t>솔선수범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(자신의 작은 성공 사례 공유)</a:t>
            </a:r>
            <a:endParaRPr/>
          </a:p>
        </p:txBody>
      </p:sp>
      <p:sp>
        <p:nvSpPr>
          <p:cNvPr id="302" name="Google Shape;302;p29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리더의 역할: 실험 촉진하기</a:t>
            </a:r>
            <a:endParaRPr/>
          </a:p>
        </p:txBody>
      </p:sp>
      <p:sp>
        <p:nvSpPr>
          <p:cNvPr id="303" name="Google Shape;303;p29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04" name="Google Shape;304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2925365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5" name="Google Shape;305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451026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6" name="Google Shape;306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976687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7" name="Google Shape;307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4502348"/>
            <a:ext cx="177849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12" name="Google Shape;31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0"/>
          <p:cNvSpPr txBox="1"/>
          <p:nvPr/>
        </p:nvSpPr>
        <p:spPr>
          <a:xfrm>
            <a:off x="295275" y="571500"/>
            <a:ext cx="116014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PART 04</a:t>
            </a:r>
            <a:endParaRPr/>
          </a:p>
        </p:txBody>
      </p:sp>
      <p:sp>
        <p:nvSpPr>
          <p:cNvPr id="314" name="Google Shape;314;p30"/>
          <p:cNvSpPr txBox="1"/>
          <p:nvPr/>
        </p:nvSpPr>
        <p:spPr>
          <a:xfrm>
            <a:off x="295275" y="1638300"/>
            <a:ext cx="11601450" cy="754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리스크: 안전한 실험 가이드</a:t>
            </a:r>
            <a:endParaRPr/>
          </a:p>
        </p:txBody>
      </p:sp>
      <p:sp>
        <p:nvSpPr>
          <p:cNvPr id="315" name="Google Shape;315;p30"/>
          <p:cNvSpPr/>
          <p:nvPr/>
        </p:nvSpPr>
        <p:spPr>
          <a:xfrm>
            <a:off x="5381625" y="2678310"/>
            <a:ext cx="1428750" cy="571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20" name="Google Shape;32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1"/>
          <p:cNvSpPr/>
          <p:nvPr/>
        </p:nvSpPr>
        <p:spPr>
          <a:xfrm>
            <a:off x="571500" y="2043112"/>
            <a:ext cx="11049000" cy="3714750"/>
          </a:xfrm>
          <a:prstGeom prst="roundRect">
            <a:avLst>
              <a:gd fmla="val 0" name="adj"/>
            </a:avLst>
          </a:prstGeom>
          <a:solidFill>
            <a:srgbClr val="1E293B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2" name="Google Shape;322;p31"/>
          <p:cNvGraphicFramePr/>
          <p:nvPr/>
        </p:nvGraphicFramePr>
        <p:xfrm>
          <a:off x="571500" y="204311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{83B09D77-60EF-4960-9F97-9A2E23FD48BE}</a:tableStyleId>
              </a:tblPr>
              <a:tblGrid>
                <a:gridCol w="1610925"/>
                <a:gridCol w="4572450"/>
                <a:gridCol w="4865625"/>
              </a:tblGrid>
              <a:tr h="742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10B981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구분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10B981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Do (권장)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10B981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Don't (금지)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데이터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비식별화된 샘플 데이터 사용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고객 정보, 개인 정보 입력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기밀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일반적인 업무 프로세스 실험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핵심 기술, 미공개 전략 입력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저작권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아이디어 및 초안 도구로 활용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생성물을 검증 없이 최종 제품화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태도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결과를 비판적으로 검토/검증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8FAFC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AI 답변을 무조건적으로 신뢰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3" name="Google Shape;323;p31"/>
          <p:cNvSpPr/>
          <p:nvPr/>
        </p:nvSpPr>
        <p:spPr>
          <a:xfrm>
            <a:off x="571500" y="2771775"/>
            <a:ext cx="161091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1"/>
          <p:cNvSpPr/>
          <p:nvPr/>
        </p:nvSpPr>
        <p:spPr>
          <a:xfrm>
            <a:off x="2182415" y="2771775"/>
            <a:ext cx="4572446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1"/>
          <p:cNvSpPr/>
          <p:nvPr/>
        </p:nvSpPr>
        <p:spPr>
          <a:xfrm>
            <a:off x="6754862" y="2771775"/>
            <a:ext cx="4865637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1"/>
          <p:cNvSpPr/>
          <p:nvPr/>
        </p:nvSpPr>
        <p:spPr>
          <a:xfrm>
            <a:off x="571500" y="3514725"/>
            <a:ext cx="161091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1"/>
          <p:cNvSpPr/>
          <p:nvPr/>
        </p:nvSpPr>
        <p:spPr>
          <a:xfrm>
            <a:off x="2182415" y="3514725"/>
            <a:ext cx="4572446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1"/>
          <p:cNvSpPr/>
          <p:nvPr/>
        </p:nvSpPr>
        <p:spPr>
          <a:xfrm>
            <a:off x="6754862" y="3514725"/>
            <a:ext cx="4865637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1"/>
          <p:cNvSpPr/>
          <p:nvPr/>
        </p:nvSpPr>
        <p:spPr>
          <a:xfrm>
            <a:off x="571500" y="4257675"/>
            <a:ext cx="161091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1"/>
          <p:cNvSpPr/>
          <p:nvPr/>
        </p:nvSpPr>
        <p:spPr>
          <a:xfrm>
            <a:off x="2182415" y="4257675"/>
            <a:ext cx="4572446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1"/>
          <p:cNvSpPr/>
          <p:nvPr/>
        </p:nvSpPr>
        <p:spPr>
          <a:xfrm>
            <a:off x="6754862" y="4257675"/>
            <a:ext cx="4865637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1"/>
          <p:cNvSpPr/>
          <p:nvPr/>
        </p:nvSpPr>
        <p:spPr>
          <a:xfrm>
            <a:off x="571500" y="5000625"/>
            <a:ext cx="161091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31"/>
          <p:cNvSpPr/>
          <p:nvPr/>
        </p:nvSpPr>
        <p:spPr>
          <a:xfrm>
            <a:off x="2182415" y="5000625"/>
            <a:ext cx="4572446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1"/>
          <p:cNvSpPr/>
          <p:nvPr/>
        </p:nvSpPr>
        <p:spPr>
          <a:xfrm>
            <a:off x="6754862" y="5000625"/>
            <a:ext cx="4865637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1"/>
          <p:cNvSpPr/>
          <p:nvPr/>
        </p:nvSpPr>
        <p:spPr>
          <a:xfrm>
            <a:off x="571500" y="5743575"/>
            <a:ext cx="161091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1"/>
          <p:cNvSpPr/>
          <p:nvPr/>
        </p:nvSpPr>
        <p:spPr>
          <a:xfrm>
            <a:off x="2182415" y="5743575"/>
            <a:ext cx="4572446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1"/>
          <p:cNvSpPr/>
          <p:nvPr/>
        </p:nvSpPr>
        <p:spPr>
          <a:xfrm>
            <a:off x="6754862" y="5743575"/>
            <a:ext cx="4865637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1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보안 및 윤리 리스크 (Do &amp; Don't)</a:t>
            </a:r>
            <a:endParaRPr/>
          </a:p>
        </p:txBody>
      </p:sp>
      <p:sp>
        <p:nvSpPr>
          <p:cNvPr id="339" name="Google Shape;339;p31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44" name="Google Shape;34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5" name="Google Shape;34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616696"/>
            <a:ext cx="5238750" cy="25675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6" name="Google Shape;34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1750" y="2407146"/>
            <a:ext cx="5238750" cy="2986682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2"/>
          <p:cNvSpPr txBox="1"/>
          <p:nvPr/>
        </p:nvSpPr>
        <p:spPr>
          <a:xfrm>
            <a:off x="962025" y="3007221"/>
            <a:ext cx="468058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왜 발생하는가?</a:t>
            </a:r>
            <a:endParaRPr/>
          </a:p>
        </p:txBody>
      </p:sp>
      <p:sp>
        <p:nvSpPr>
          <p:cNvPr id="348" name="Google Shape;348;p32"/>
          <p:cNvSpPr txBox="1"/>
          <p:nvPr/>
        </p:nvSpPr>
        <p:spPr>
          <a:xfrm>
            <a:off x="962025" y="3578721"/>
            <a:ext cx="4457700" cy="1005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AI는 사실을 기억하는 것이 아니라, 다음에 올 확률이 높은 단어를 선택하여 문장을 구성하기 때문입니다.</a:t>
            </a:r>
            <a:endParaRPr/>
          </a:p>
        </p:txBody>
      </p:sp>
      <p:sp>
        <p:nvSpPr>
          <p:cNvPr id="349" name="Google Shape;349;p32"/>
          <p:cNvSpPr txBox="1"/>
          <p:nvPr/>
        </p:nvSpPr>
        <p:spPr>
          <a:xfrm>
            <a:off x="6772275" y="2797671"/>
            <a:ext cx="468058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검증 3계명</a:t>
            </a:r>
            <a:endParaRPr/>
          </a:p>
        </p:txBody>
      </p:sp>
      <p:sp>
        <p:nvSpPr>
          <p:cNvPr id="350" name="Google Shape;350;p32"/>
          <p:cNvSpPr txBox="1"/>
          <p:nvPr/>
        </p:nvSpPr>
        <p:spPr>
          <a:xfrm>
            <a:off x="6772275" y="3369171"/>
            <a:ext cx="44577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1. 숫자는 반드시 원문 대조</a:t>
            </a:r>
            <a:endParaRPr/>
          </a:p>
        </p:txBody>
      </p:sp>
      <p:sp>
        <p:nvSpPr>
          <p:cNvPr id="351" name="Google Shape;351;p32"/>
          <p:cNvSpPr txBox="1"/>
          <p:nvPr/>
        </p:nvSpPr>
        <p:spPr>
          <a:xfrm>
            <a:off x="6772275" y="3913882"/>
            <a:ext cx="44577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2. 실존 인물/사건 교차 검증</a:t>
            </a:r>
            <a:endParaRPr/>
          </a:p>
        </p:txBody>
      </p:sp>
      <p:sp>
        <p:nvSpPr>
          <p:cNvPr id="352" name="Google Shape;352;p32"/>
          <p:cNvSpPr txBox="1"/>
          <p:nvPr/>
        </p:nvSpPr>
        <p:spPr>
          <a:xfrm>
            <a:off x="6772275" y="4458592"/>
            <a:ext cx="44577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3. 최종 책임은 항상 인간(나)에게 있음</a:t>
            </a:r>
            <a:endParaRPr/>
          </a:p>
        </p:txBody>
      </p:sp>
      <p:sp>
        <p:nvSpPr>
          <p:cNvPr id="353" name="Google Shape;353;p32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환각(Hallucination) 현상 대응</a:t>
            </a:r>
            <a:endParaRPr/>
          </a:p>
        </p:txBody>
      </p:sp>
      <p:sp>
        <p:nvSpPr>
          <p:cNvPr id="354" name="Google Shape;354;p32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59" name="Google Shape;35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0" name="Google Shape;36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9033" y="1532632"/>
            <a:ext cx="3810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3"/>
          <p:cNvSpPr txBox="1"/>
          <p:nvPr/>
        </p:nvSpPr>
        <p:spPr>
          <a:xfrm>
            <a:off x="571500" y="5723632"/>
            <a:ext cx="110490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기술(15%)보다 문제 정의와 문화(70%)가 실험의 성공을 결정합니다.</a:t>
            </a:r>
            <a:endParaRPr/>
          </a:p>
        </p:txBody>
      </p:sp>
      <p:sp>
        <p:nvSpPr>
          <p:cNvPr id="362" name="Google Shape;362;p33"/>
          <p:cNvSpPr txBox="1"/>
          <p:nvPr/>
        </p:nvSpPr>
        <p:spPr>
          <a:xfrm>
            <a:off x="7269658" y="2386310"/>
            <a:ext cx="2653158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3B82F6"/>
                </a:solidFill>
                <a:latin typeface="Noto Sans KR"/>
                <a:ea typeface="Noto Sans KR"/>
                <a:cs typeface="Noto Sans KR"/>
                <a:sym typeface="Noto Sans KR"/>
              </a:rPr>
              <a:t>■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문제 정의 및 목표 (40%)</a:t>
            </a:r>
            <a:endParaRPr/>
          </a:p>
        </p:txBody>
      </p:sp>
      <p:sp>
        <p:nvSpPr>
          <p:cNvPr id="363" name="Google Shape;363;p33"/>
          <p:cNvSpPr txBox="1"/>
          <p:nvPr/>
        </p:nvSpPr>
        <p:spPr>
          <a:xfrm>
            <a:off x="7269658" y="2911971"/>
            <a:ext cx="2653158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10B981"/>
                </a:solidFill>
                <a:latin typeface="Noto Sans KR"/>
                <a:ea typeface="Noto Sans KR"/>
                <a:cs typeface="Noto Sans KR"/>
                <a:sym typeface="Noto Sans KR"/>
              </a:rPr>
              <a:t>■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공유 및 피드백 문화 (30%)</a:t>
            </a:r>
            <a:endParaRPr/>
          </a:p>
        </p:txBody>
      </p:sp>
      <p:sp>
        <p:nvSpPr>
          <p:cNvPr id="364" name="Google Shape;364;p33"/>
          <p:cNvSpPr txBox="1"/>
          <p:nvPr/>
        </p:nvSpPr>
        <p:spPr>
          <a:xfrm>
            <a:off x="7269658" y="3437632"/>
            <a:ext cx="2653158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94A3B8"/>
                </a:solidFill>
                <a:latin typeface="Noto Sans KR"/>
                <a:ea typeface="Noto Sans KR"/>
                <a:cs typeface="Noto Sans KR"/>
                <a:sym typeface="Noto Sans KR"/>
              </a:rPr>
              <a:t>■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도구 숙련도 (15%)</a:t>
            </a:r>
            <a:endParaRPr/>
          </a:p>
        </p:txBody>
      </p:sp>
      <p:sp>
        <p:nvSpPr>
          <p:cNvPr id="365" name="Google Shape;365;p33"/>
          <p:cNvSpPr txBox="1"/>
          <p:nvPr/>
        </p:nvSpPr>
        <p:spPr>
          <a:xfrm>
            <a:off x="7269658" y="3963292"/>
            <a:ext cx="2653158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■</a:t>
            </a:r>
            <a:r>
              <a:rPr b="0" i="0" lang="en-US" sz="165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 기술적 인프라 (15%)</a:t>
            </a:r>
            <a:endParaRPr/>
          </a:p>
        </p:txBody>
      </p:sp>
      <p:sp>
        <p:nvSpPr>
          <p:cNvPr id="366" name="Google Shape;366;p33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AI 실험 성공의 4대 요소</a:t>
            </a:r>
            <a:endParaRPr/>
          </a:p>
        </p:txBody>
      </p:sp>
      <p:sp>
        <p:nvSpPr>
          <p:cNvPr id="367" name="Google Shape;367;p33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68" name="Google Shape;36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41033" y="2386310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9" name="Google Shape;369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41033" y="2911971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70" name="Google Shape;370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41033" y="3437632"/>
            <a:ext cx="177849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71" name="Google Shape;371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41033" y="3963292"/>
            <a:ext cx="177849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76" name="Google Shape;37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4"/>
          <p:cNvSpPr txBox="1"/>
          <p:nvPr/>
        </p:nvSpPr>
        <p:spPr>
          <a:xfrm>
            <a:off x="295275" y="571500"/>
            <a:ext cx="11601450" cy="15085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질문이 있는 조직이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5400" u="none" cap="none" strike="noStrik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살아있는 실험실</a:t>
            </a:r>
            <a:r>
              <a:rPr b="1" i="0" lang="en-US" sz="54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입니다.</a:t>
            </a:r>
            <a:endParaRPr/>
          </a:p>
        </p:txBody>
      </p:sp>
      <p:sp>
        <p:nvSpPr>
          <p:cNvPr id="378" name="Google Shape;378;p34"/>
          <p:cNvSpPr txBox="1"/>
          <p:nvPr/>
        </p:nvSpPr>
        <p:spPr>
          <a:xfrm>
            <a:off x="571500" y="2270521"/>
            <a:ext cx="11049000" cy="426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94A3B8"/>
                </a:solidFill>
                <a:latin typeface="Noto Sans KR"/>
                <a:ea typeface="Noto Sans KR"/>
                <a:cs typeface="Noto Sans KR"/>
                <a:sym typeface="Noto Sans KR"/>
              </a:rPr>
              <a:t>오늘부터 업무 중 귀찮은 일 하나만 AI에게 물어보세요.</a:t>
            </a:r>
            <a:endParaRPr/>
          </a:p>
        </p:txBody>
      </p:sp>
      <p:sp>
        <p:nvSpPr>
          <p:cNvPr id="379" name="Google Shape;379;p34"/>
          <p:cNvSpPr txBox="1"/>
          <p:nvPr/>
        </p:nvSpPr>
        <p:spPr>
          <a:xfrm>
            <a:off x="571500" y="3268712"/>
            <a:ext cx="11049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Noto Sans KR"/>
                <a:ea typeface="Noto Sans KR"/>
                <a:cs typeface="Noto Sans KR"/>
                <a:sym typeface="Noto Sans KR"/>
              </a:rPr>
              <a:t>DX 추진본부 AX 교육팀 | support@company-ax.com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84" name="Google Shape;38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35"/>
          <p:cNvSpPr/>
          <p:nvPr/>
        </p:nvSpPr>
        <p:spPr>
          <a:xfrm>
            <a:off x="571500" y="1702296"/>
            <a:ext cx="11049000" cy="784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35"/>
          <p:cNvSpPr/>
          <p:nvPr/>
        </p:nvSpPr>
        <p:spPr>
          <a:xfrm>
            <a:off x="571500" y="2487066"/>
            <a:ext cx="11049000" cy="9828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35"/>
          <p:cNvSpPr/>
          <p:nvPr/>
        </p:nvSpPr>
        <p:spPr>
          <a:xfrm>
            <a:off x="571500" y="3469927"/>
            <a:ext cx="11049000" cy="784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5"/>
          <p:cNvSpPr/>
          <p:nvPr/>
        </p:nvSpPr>
        <p:spPr>
          <a:xfrm>
            <a:off x="571500" y="4254698"/>
            <a:ext cx="11049000" cy="9828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5"/>
          <p:cNvSpPr/>
          <p:nvPr/>
        </p:nvSpPr>
        <p:spPr>
          <a:xfrm>
            <a:off x="571500" y="2477541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35"/>
          <p:cNvSpPr/>
          <p:nvPr/>
        </p:nvSpPr>
        <p:spPr>
          <a:xfrm>
            <a:off x="571500" y="2477541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35"/>
          <p:cNvSpPr/>
          <p:nvPr/>
        </p:nvSpPr>
        <p:spPr>
          <a:xfrm>
            <a:off x="571500" y="3460402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35"/>
          <p:cNvSpPr/>
          <p:nvPr/>
        </p:nvSpPr>
        <p:spPr>
          <a:xfrm>
            <a:off x="571500" y="3460402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35"/>
          <p:cNvSpPr/>
          <p:nvPr/>
        </p:nvSpPr>
        <p:spPr>
          <a:xfrm>
            <a:off x="571500" y="4245173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35"/>
          <p:cNvSpPr/>
          <p:nvPr/>
        </p:nvSpPr>
        <p:spPr>
          <a:xfrm>
            <a:off x="571500" y="4245173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35"/>
          <p:cNvSpPr/>
          <p:nvPr/>
        </p:nvSpPr>
        <p:spPr>
          <a:xfrm>
            <a:off x="571500" y="5228034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35"/>
          <p:cNvSpPr/>
          <p:nvPr/>
        </p:nvSpPr>
        <p:spPr>
          <a:xfrm>
            <a:off x="571500" y="5228034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97" name="Google Shape;397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851719"/>
            <a:ext cx="1583680" cy="670321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5"/>
          <p:cNvSpPr txBox="1"/>
          <p:nvPr/>
        </p:nvSpPr>
        <p:spPr>
          <a:xfrm>
            <a:off x="1666875" y="1845171"/>
            <a:ext cx="995362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https://img.freepik.com/premium-photo/light-bulb-with-bright-glowing-futuristic-blue-neon-lights-black-background-3d-render_989822-3821.jpg</a:t>
            </a:r>
            <a:endParaRPr/>
          </a:p>
        </p:txBody>
      </p:sp>
      <p:sp>
        <p:nvSpPr>
          <p:cNvPr id="399" name="Google Shape;399;p35"/>
          <p:cNvSpPr txBox="1"/>
          <p:nvPr/>
        </p:nvSpPr>
        <p:spPr>
          <a:xfrm>
            <a:off x="1666875" y="2090886"/>
            <a:ext cx="99536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Noto Sans KR"/>
                <a:ea typeface="Noto Sans KR"/>
                <a:cs typeface="Noto Sans KR"/>
                <a:sym typeface="Noto Sans KR"/>
              </a:rPr>
              <a:t>www.freepik.com</a:t>
            </a:r>
            <a:endParaRPr/>
          </a:p>
        </p:txBody>
      </p:sp>
      <p:pic>
        <p:nvPicPr>
          <p:cNvPr descr="image.png" id="400" name="Google Shape;400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35609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5"/>
          <p:cNvSpPr txBox="1"/>
          <p:nvPr/>
        </p:nvSpPr>
        <p:spPr>
          <a:xfrm>
            <a:off x="1666875" y="2629941"/>
            <a:ext cx="9953625" cy="396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https://png.pngtree.com/thumb_back/fw800/background/20251206/pngtree-businesswoman-analyzing-complex-data-on-a-futuristic-holographic-interface-in-high-image_20747029.webp</a:t>
            </a:r>
            <a:endParaRPr/>
          </a:p>
        </p:txBody>
      </p:sp>
      <p:sp>
        <p:nvSpPr>
          <p:cNvPr id="402" name="Google Shape;402;p35"/>
          <p:cNvSpPr txBox="1"/>
          <p:nvPr/>
        </p:nvSpPr>
        <p:spPr>
          <a:xfrm>
            <a:off x="1666875" y="3073747"/>
            <a:ext cx="99536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Noto Sans KR"/>
                <a:ea typeface="Noto Sans KR"/>
                <a:cs typeface="Noto Sans KR"/>
                <a:sym typeface="Noto Sans KR"/>
              </a:rPr>
              <a:t>pngtree.com</a:t>
            </a:r>
            <a:endParaRPr/>
          </a:p>
        </p:txBody>
      </p:sp>
      <p:pic>
        <p:nvPicPr>
          <p:cNvPr descr="image.png" id="403" name="Google Shape;403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619351"/>
            <a:ext cx="1164728" cy="1005482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5"/>
          <p:cNvSpPr txBox="1"/>
          <p:nvPr/>
        </p:nvSpPr>
        <p:spPr>
          <a:xfrm>
            <a:off x="1666875" y="3612802"/>
            <a:ext cx="995362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https://png.pngtree.com/png-clipart/20250803/original/pngtree-a-3d-render-of-lab-flask-with-blue-liquid-on-glowing-png-image_21540683.png</a:t>
            </a:r>
            <a:endParaRPr/>
          </a:p>
        </p:txBody>
      </p:sp>
      <p:sp>
        <p:nvSpPr>
          <p:cNvPr id="405" name="Google Shape;405;p35"/>
          <p:cNvSpPr txBox="1"/>
          <p:nvPr/>
        </p:nvSpPr>
        <p:spPr>
          <a:xfrm>
            <a:off x="1666875" y="3858517"/>
            <a:ext cx="99536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Noto Sans KR"/>
                <a:ea typeface="Noto Sans KR"/>
                <a:cs typeface="Noto Sans KR"/>
                <a:sym typeface="Noto Sans KR"/>
              </a:rPr>
              <a:t>pngtree.com</a:t>
            </a:r>
            <a:endParaRPr/>
          </a:p>
        </p:txBody>
      </p:sp>
      <p:pic>
        <p:nvPicPr>
          <p:cNvPr descr="image.png" id="406" name="Google Shape;406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4503241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35"/>
          <p:cNvSpPr txBox="1"/>
          <p:nvPr/>
        </p:nvSpPr>
        <p:spPr>
          <a:xfrm>
            <a:off x="1666875" y="4397573"/>
            <a:ext cx="9953625" cy="396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https://media.istockphoto.com/id/2161872177/photo/coworkers-doing-high-five-on-the-office.webp?b=1&amp;s=612x612&amp;w=0&amp;k=20&amp;c=ePrDzMAUYHwaeK8mUEli_l5qyu9kKsHVM6-xfSQmw-4=</a:t>
            </a:r>
            <a:endParaRPr/>
          </a:p>
        </p:txBody>
      </p:sp>
      <p:sp>
        <p:nvSpPr>
          <p:cNvPr id="408" name="Google Shape;408;p35"/>
          <p:cNvSpPr txBox="1"/>
          <p:nvPr/>
        </p:nvSpPr>
        <p:spPr>
          <a:xfrm>
            <a:off x="1666875" y="4841378"/>
            <a:ext cx="99536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Noto Sans KR"/>
                <a:ea typeface="Noto Sans KR"/>
                <a:cs typeface="Noto Sans KR"/>
                <a:sym typeface="Noto Sans KR"/>
              </a:rPr>
              <a:t>www.freeimages.com</a:t>
            </a:r>
            <a:endParaRPr/>
          </a:p>
        </p:txBody>
      </p:sp>
      <p:pic>
        <p:nvPicPr>
          <p:cNvPr descr="image.png" id="409" name="Google Shape;409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1500" y="538698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5"/>
          <p:cNvSpPr txBox="1"/>
          <p:nvPr/>
        </p:nvSpPr>
        <p:spPr>
          <a:xfrm>
            <a:off x="1666875" y="5380434"/>
            <a:ext cx="995362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https://images.stockcake.com/public/4/3/f/43fdc7dc-dd11-4b64-9cd4-a08cbef21a42_large/future-business-partnership-stockcake.jpg</a:t>
            </a:r>
            <a:endParaRPr/>
          </a:p>
        </p:txBody>
      </p:sp>
      <p:sp>
        <p:nvSpPr>
          <p:cNvPr id="411" name="Google Shape;411;p35"/>
          <p:cNvSpPr txBox="1"/>
          <p:nvPr/>
        </p:nvSpPr>
        <p:spPr>
          <a:xfrm>
            <a:off x="1666875" y="5626149"/>
            <a:ext cx="99536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Noto Sans KR"/>
                <a:ea typeface="Noto Sans KR"/>
                <a:cs typeface="Noto Sans KR"/>
                <a:sym typeface="Noto Sans K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Noto Sans KR"/>
                <a:ea typeface="Noto Sans KR"/>
                <a:cs typeface="Noto Sans KR"/>
                <a:sym typeface="Noto Sans KR"/>
              </a:rPr>
              <a:t>stockcake.com</a:t>
            </a:r>
            <a:endParaRPr/>
          </a:p>
        </p:txBody>
      </p:sp>
      <p:sp>
        <p:nvSpPr>
          <p:cNvPr id="412" name="Google Shape;412;p35"/>
          <p:cNvSpPr txBox="1"/>
          <p:nvPr/>
        </p:nvSpPr>
        <p:spPr>
          <a:xfrm>
            <a:off x="762000" y="571500"/>
            <a:ext cx="114014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Image Sources</a:t>
            </a:r>
            <a:endParaRPr/>
          </a:p>
        </p:txBody>
      </p:sp>
      <p:sp>
        <p:nvSpPr>
          <p:cNvPr id="413" name="Google Shape;413;p35"/>
          <p:cNvSpPr/>
          <p:nvPr/>
        </p:nvSpPr>
        <p:spPr>
          <a:xfrm>
            <a:off x="571500" y="571500"/>
            <a:ext cx="76200" cy="47625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