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00150" y="2990850"/>
            <a:ext cx="16002000" cy="89341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7035"/>
              </a:lnSpc>
              <a:buNone/>
            </a:pPr>
            <a:r>
              <a:rPr lang="en-US" sz="5250" b="1" spc="-60" kern="0" dirty="0">
                <a:solidFill>
                  <a:srgbClr val="FFFFFF"/>
                </a:solidFill>
                <a:latin typeface="NotoSansKR" pitchFamily="34" charset="0"/>
                <a:ea typeface="NotoSansKR" pitchFamily="34" charset="-122"/>
                <a:cs typeface="NotoSansKR" pitchFamily="34" charset="-120"/>
              </a:rPr>
              <a:t>작은 성공(Small Win) 만들기</a:t>
            </a:r>
            <a:endParaRPr lang="en-US" sz="5250" dirty="0"/>
          </a:p>
        </p:txBody>
      </p:sp>
      <p:sp>
        <p:nvSpPr>
          <p:cNvPr id="4" name="Text 1"/>
          <p:cNvSpPr/>
          <p:nvPr/>
        </p:nvSpPr>
        <p:spPr>
          <a:xfrm>
            <a:off x="4619625" y="5029200"/>
            <a:ext cx="3467993" cy="113466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4468"/>
              </a:lnSpc>
              <a:buNone/>
            </a:pPr>
            <a:r>
              <a:rPr lang="en-US" sz="2775" b="1" dirty="0">
                <a:solidFill>
                  <a:srgbClr val="FFFFFF"/>
                </a:solidFill>
                <a:latin typeface="NotoSansKR" pitchFamily="34" charset="0"/>
                <a:ea typeface="NotoSansKR" pitchFamily="34" charset="-122"/>
                <a:cs typeface="NotoSansKR" pitchFamily="34" charset="-120"/>
              </a:rPr>
              <a:t>발표 부서: AI 혁신팀</a:t>
            </a:r>
            <a:pPr indent="0" marL="0">
              <a:lnSpc>
                <a:spcPts val="4468"/>
              </a:lnSpc>
              <a:buNone/>
            </a:pPr>
            <a:r>
              <a:rPr lang="en-US" sz="2775" b="1" dirty="0">
                <a:solidFill>
                  <a:srgbClr val="FFFFFF"/>
                </a:solidFill>
                <a:latin typeface="NotoSansKR" pitchFamily="34" charset="0"/>
                <a:ea typeface="NotoSansKR" pitchFamily="34" charset="-122"/>
                <a:cs typeface="NotoSansKR" pitchFamily="34" charset="-120"/>
              </a:rPr>
              <a:t>
</a:t>
            </a:r>
            <a:pPr indent="0" marL="0">
              <a:lnSpc>
                <a:spcPts val="4468"/>
              </a:lnSpc>
              <a:buNone/>
            </a:pPr>
            <a:r>
              <a:rPr lang="en-US" sz="2775" b="1" dirty="0">
                <a:solidFill>
                  <a:srgbClr val="FFFFFF"/>
                </a:solidFill>
                <a:latin typeface="NotoSansKR" pitchFamily="34" charset="0"/>
                <a:ea typeface="NotoSansKR" pitchFamily="34" charset="-122"/>
                <a:cs typeface="NotoSansKR" pitchFamily="34" charset="-120"/>
              </a:rPr>
              <a:t>발표자: [발표자 이름]</a:t>
            </a:r>
            <a:endParaRPr lang="en-US" sz="27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9694" y="1769269"/>
            <a:ext cx="4449961" cy="41832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694" y="5417790"/>
            <a:ext cx="1999357" cy="10971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067" y="4107805"/>
            <a:ext cx="1779984" cy="1158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290" y="3188940"/>
            <a:ext cx="1645890" cy="52804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863" y="1714500"/>
            <a:ext cx="1792188" cy="973782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-2706559" y="638175"/>
            <a:ext cx="18482310" cy="57879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4557"/>
              </a:lnSpc>
              <a:buNone/>
            </a:pPr>
            <a:r>
              <a:rPr lang="en-US" sz="3675" b="1" dirty="0">
                <a:solidFill>
                  <a:srgbClr val="2B2B2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디자인 컨셉: 디지털 샌드박스(Digital Sandbox)</a:t>
            </a:r>
            <a:endParaRPr lang="en-US" sz="3675" dirty="0"/>
          </a:p>
        </p:txBody>
      </p:sp>
      <p:sp>
        <p:nvSpPr>
          <p:cNvPr id="9" name="Text 1"/>
          <p:cNvSpPr/>
          <p:nvPr/>
        </p:nvSpPr>
        <p:spPr>
          <a:xfrm>
            <a:off x="3048000" y="1771650"/>
            <a:ext cx="2468880" cy="3266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72"/>
              </a:lnSpc>
              <a:buNone/>
            </a:pPr>
            <a:r>
              <a:rPr lang="en-US" sz="2025" b="1" dirty="0">
                <a:solidFill>
                  <a:srgbClr val="2B2B2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네온 그라데이션</a:t>
            </a:r>
            <a:endParaRPr lang="en-US" sz="2025" dirty="0"/>
          </a:p>
        </p:txBody>
      </p:sp>
      <p:sp>
        <p:nvSpPr>
          <p:cNvPr id="10" name="Text 2"/>
          <p:cNvSpPr/>
          <p:nvPr/>
        </p:nvSpPr>
        <p:spPr>
          <a:xfrm>
            <a:off x="3048000" y="3038475"/>
            <a:ext cx="2160270" cy="3266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72"/>
              </a:lnSpc>
              <a:buNone/>
            </a:pPr>
            <a:r>
              <a:rPr lang="en-US" sz="2025" b="1" dirty="0">
                <a:solidFill>
                  <a:srgbClr val="2B2B2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미니멀 아이콘</a:t>
            </a:r>
            <a:endParaRPr lang="en-US" sz="2025" dirty="0"/>
          </a:p>
        </p:txBody>
      </p:sp>
      <p:sp>
        <p:nvSpPr>
          <p:cNvPr id="11" name="Text 3"/>
          <p:cNvSpPr/>
          <p:nvPr/>
        </p:nvSpPr>
        <p:spPr>
          <a:xfrm>
            <a:off x="3048000" y="4295775"/>
            <a:ext cx="2160270" cy="3266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72"/>
              </a:lnSpc>
              <a:buNone/>
            </a:pPr>
            <a:r>
              <a:rPr lang="en-US" sz="2025" b="1" dirty="0">
                <a:solidFill>
                  <a:srgbClr val="2B2B2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혁신적 분위기</a:t>
            </a:r>
            <a:endParaRPr lang="en-US" sz="2025" dirty="0"/>
          </a:p>
        </p:txBody>
      </p:sp>
      <p:sp>
        <p:nvSpPr>
          <p:cNvPr id="12" name="Text 4"/>
          <p:cNvSpPr/>
          <p:nvPr/>
        </p:nvSpPr>
        <p:spPr>
          <a:xfrm>
            <a:off x="3048000" y="5543550"/>
            <a:ext cx="3086100" cy="3266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72"/>
              </a:lnSpc>
              <a:buNone/>
            </a:pPr>
            <a:r>
              <a:rPr lang="en-US" sz="2025" b="1" dirty="0">
                <a:solidFill>
                  <a:srgbClr val="2B2B2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자유로운 실험 정신</a:t>
            </a:r>
            <a:endParaRPr lang="en-US" sz="2025" dirty="0"/>
          </a:p>
        </p:txBody>
      </p:sp>
      <p:sp>
        <p:nvSpPr>
          <p:cNvPr id="13" name="Text 5"/>
          <p:cNvSpPr/>
          <p:nvPr/>
        </p:nvSpPr>
        <p:spPr>
          <a:xfrm>
            <a:off x="3048000" y="2143125"/>
            <a:ext cx="3866108" cy="54411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42"/>
              </a:lnSpc>
              <a:buNone/>
            </a:pPr>
            <a:r>
              <a:rPr lang="en-US" sz="1800" dirty="0">
                <a:solidFill>
                  <a:srgbClr val="2B2B2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부드럽고 역동적인 빛의 흐름으로 디지털의</a:t>
            </a:r>
            <a:pPr indent="0" marL="0">
              <a:lnSpc>
                <a:spcPts val="2142"/>
              </a:lnSpc>
              <a:buNone/>
            </a:pPr>
            <a:r>
              <a:rPr lang="en-US" sz="1800" dirty="0">
                <a:solidFill>
                  <a:srgbClr val="2B2B2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
</a:t>
            </a:r>
            <a:pPr indent="0" marL="0">
              <a:lnSpc>
                <a:spcPts val="2142"/>
              </a:lnSpc>
              <a:buNone/>
            </a:pPr>
            <a:r>
              <a:rPr lang="en-US" sz="1800" dirty="0">
                <a:solidFill>
                  <a:srgbClr val="2B2B2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유연함과 에너지를 표현합니다.</a:t>
            </a:r>
            <a:endParaRPr lang="en-US" sz="1800" dirty="0"/>
          </a:p>
        </p:txBody>
      </p:sp>
      <p:sp>
        <p:nvSpPr>
          <p:cNvPr id="14" name="Text 6"/>
          <p:cNvSpPr/>
          <p:nvPr/>
        </p:nvSpPr>
        <p:spPr>
          <a:xfrm>
            <a:off x="3048000" y="3409950"/>
            <a:ext cx="3939480" cy="54411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42"/>
              </a:lnSpc>
              <a:buNone/>
            </a:pPr>
            <a:r>
              <a:rPr lang="en-US" sz="1800" dirty="0">
                <a:solidFill>
                  <a:srgbClr val="2B2B2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명확하고 간결한 시각 언어로 복잡한 정보를</a:t>
            </a:r>
            <a:pPr indent="0" marL="0">
              <a:lnSpc>
                <a:spcPts val="2142"/>
              </a:lnSpc>
              <a:buNone/>
            </a:pPr>
            <a:r>
              <a:rPr lang="en-US" sz="1800" dirty="0">
                <a:solidFill>
                  <a:srgbClr val="2B2B2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
</a:t>
            </a:r>
            <a:pPr indent="0" marL="0">
              <a:lnSpc>
                <a:spcPts val="2142"/>
              </a:lnSpc>
              <a:buNone/>
            </a:pPr>
            <a:r>
              <a:rPr lang="en-US" sz="1800" dirty="0">
                <a:solidFill>
                  <a:srgbClr val="2B2B2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직관적으로 전달합니다.</a:t>
            </a:r>
            <a:endParaRPr lang="en-US" sz="1800" dirty="0"/>
          </a:p>
        </p:txBody>
      </p:sp>
      <p:sp>
        <p:nvSpPr>
          <p:cNvPr id="15" name="Text 7"/>
          <p:cNvSpPr/>
          <p:nvPr/>
        </p:nvSpPr>
        <p:spPr>
          <a:xfrm>
            <a:off x="3048000" y="4657725"/>
            <a:ext cx="3237458" cy="54411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42"/>
              </a:lnSpc>
              <a:buNone/>
            </a:pPr>
            <a:r>
              <a:rPr lang="en-US" sz="1800" dirty="0">
                <a:solidFill>
                  <a:srgbClr val="2B2B2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미래지향적이고 도전적인 요소들로</a:t>
            </a:r>
            <a:pPr indent="0" marL="0">
              <a:lnSpc>
                <a:spcPts val="2142"/>
              </a:lnSpc>
              <a:buNone/>
            </a:pPr>
            <a:r>
              <a:rPr lang="en-US" sz="1800" dirty="0">
                <a:solidFill>
                  <a:srgbClr val="2B2B2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
</a:t>
            </a:r>
            <a:pPr indent="0" marL="0">
              <a:lnSpc>
                <a:spcPts val="2142"/>
              </a:lnSpc>
              <a:buNone/>
            </a:pPr>
            <a:r>
              <a:rPr lang="en-US" sz="1800" dirty="0">
                <a:solidFill>
                  <a:srgbClr val="2B2B2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새로운 가능성과 변화를 암시합니다.</a:t>
            </a:r>
            <a:endParaRPr lang="en-US" sz="1800" dirty="0"/>
          </a:p>
        </p:txBody>
      </p:sp>
      <p:sp>
        <p:nvSpPr>
          <p:cNvPr id="16" name="Text 8"/>
          <p:cNvSpPr/>
          <p:nvPr/>
        </p:nvSpPr>
        <p:spPr>
          <a:xfrm>
            <a:off x="3048000" y="5905500"/>
            <a:ext cx="3687961" cy="54411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42"/>
              </a:lnSpc>
              <a:buNone/>
            </a:pPr>
            <a:r>
              <a:rPr lang="en-US" sz="1800" dirty="0">
                <a:solidFill>
                  <a:srgbClr val="2B2B2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제약 없는 창의성과 탐구를 상징하며,</a:t>
            </a:r>
            <a:pPr indent="0" marL="0">
              <a:lnSpc>
                <a:spcPts val="2142"/>
              </a:lnSpc>
              <a:buNone/>
            </a:pPr>
            <a:r>
              <a:rPr lang="en-US" sz="1800" dirty="0">
                <a:solidFill>
                  <a:srgbClr val="2B2B2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
</a:t>
            </a:r>
            <a:pPr indent="0" marL="0">
              <a:lnSpc>
                <a:spcPts val="2142"/>
              </a:lnSpc>
              <a:buNone/>
            </a:pPr>
            <a:r>
              <a:rPr lang="en-US" sz="1800" dirty="0">
                <a:solidFill>
                  <a:srgbClr val="2B2B2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다양한 아이디어의 융합을 시각화합니다.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2690" y="1748730"/>
            <a:ext cx="4584055" cy="35181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275" y="1748730"/>
            <a:ext cx="4462165" cy="3518148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-2196033" y="742950"/>
            <a:ext cx="17430750" cy="69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5444"/>
              </a:lnSpc>
              <a:buNone/>
            </a:pPr>
            <a:r>
              <a:rPr lang="en-US" sz="4575" b="1" dirty="0">
                <a:solidFill>
                  <a:srgbClr val="2C2C2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AI, 우리에겐 ‘위험’인가요 ‘기회’인가요?</a:t>
            </a:r>
            <a:endParaRPr lang="en-US" sz="4575" dirty="0"/>
          </a:p>
        </p:txBody>
      </p:sp>
      <p:sp>
        <p:nvSpPr>
          <p:cNvPr id="6" name="Text 1"/>
          <p:cNvSpPr/>
          <p:nvPr/>
        </p:nvSpPr>
        <p:spPr>
          <a:xfrm>
            <a:off x="1813500" y="5781675"/>
            <a:ext cx="9052560" cy="42118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317"/>
              </a:lnSpc>
              <a:buNone/>
            </a:pPr>
            <a:r>
              <a:rPr lang="en-US" sz="2475" b="1" dirty="0">
                <a:solidFill>
                  <a:srgbClr val="28CC74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오늘 이 시간은 AI를 기회로 만드는 첫걸음</a:t>
            </a:r>
            <a:endParaRPr lang="en-US" sz="24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6079" y="2530525"/>
            <a:ext cx="902196" cy="946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177" y="2516832"/>
            <a:ext cx="950863" cy="946398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-3016612" y="742950"/>
            <a:ext cx="19133820" cy="77956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6138"/>
              </a:lnSpc>
              <a:buNone/>
            </a:pPr>
            <a:r>
              <a:rPr lang="en-US" sz="4650" b="1" dirty="0">
                <a:solidFill>
                  <a:srgbClr val="353535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AI 전환, '기술'이 아닌 '문화'의 문제입니다</a:t>
            </a:r>
            <a:endParaRPr lang="en-US" sz="4650" dirty="0"/>
          </a:p>
        </p:txBody>
      </p:sp>
      <p:sp>
        <p:nvSpPr>
          <p:cNvPr id="6" name="Text 1"/>
          <p:cNvSpPr/>
          <p:nvPr/>
        </p:nvSpPr>
        <p:spPr>
          <a:xfrm>
            <a:off x="647685" y="5781675"/>
            <a:ext cx="11590020" cy="51628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4066"/>
              </a:lnSpc>
              <a:buNone/>
            </a:pPr>
            <a:r>
              <a:rPr lang="en-US" sz="2925" b="1" dirty="0">
                <a:solidFill>
                  <a:srgbClr val="353535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AI 전환은 사람과 조직의 태도에 달려 있습니다</a:t>
            </a:r>
            <a:endParaRPr lang="en-US" sz="2925" dirty="0"/>
          </a:p>
        </p:txBody>
      </p:sp>
      <p:sp>
        <p:nvSpPr>
          <p:cNvPr id="7" name="Text 2"/>
          <p:cNvSpPr/>
          <p:nvPr/>
        </p:nvSpPr>
        <p:spPr>
          <a:xfrm>
            <a:off x="2114550" y="2619375"/>
            <a:ext cx="7132320" cy="51628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4066"/>
              </a:lnSpc>
              <a:buNone/>
            </a:pPr>
            <a:r>
              <a:rPr lang="en-US" sz="292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기술 중심 접근 (실패 요인)</a:t>
            </a:r>
            <a:endParaRPr lang="en-US" sz="2925" dirty="0"/>
          </a:p>
        </p:txBody>
      </p:sp>
      <p:sp>
        <p:nvSpPr>
          <p:cNvPr id="8" name="Text 3"/>
          <p:cNvSpPr/>
          <p:nvPr/>
        </p:nvSpPr>
        <p:spPr>
          <a:xfrm>
            <a:off x="7686675" y="2619375"/>
            <a:ext cx="7132320" cy="51628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4066"/>
              </a:lnSpc>
              <a:buNone/>
            </a:pPr>
            <a:r>
              <a:rPr lang="en-US" sz="292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문화 중심 접근 (성공 요인)</a:t>
            </a:r>
            <a:endParaRPr lang="en-US" sz="2925" dirty="0"/>
          </a:p>
        </p:txBody>
      </p:sp>
      <p:sp>
        <p:nvSpPr>
          <p:cNvPr id="9" name="Text 4"/>
          <p:cNvSpPr/>
          <p:nvPr/>
        </p:nvSpPr>
        <p:spPr>
          <a:xfrm>
            <a:off x="2114550" y="3276600"/>
            <a:ext cx="2619375" cy="148292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1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변화에 대한 저항</a:t>
            </a:r>
            <a:pPr indent="0" marL="0">
              <a:lnSpc>
                <a:spcPts val="291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91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실패에 대한 두려움</a:t>
            </a:r>
            <a:pPr indent="0" marL="0">
              <a:lnSpc>
                <a:spcPts val="291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91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ROI 불확실성</a:t>
            </a:r>
            <a:pPr indent="0" marL="0">
              <a:lnSpc>
                <a:spcPts val="291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91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기존 방식 고수</a:t>
            </a:r>
            <a:endParaRPr lang="en-US" sz="2100" dirty="0"/>
          </a:p>
        </p:txBody>
      </p:sp>
      <p:sp>
        <p:nvSpPr>
          <p:cNvPr id="10" name="Text 5"/>
          <p:cNvSpPr/>
          <p:nvPr/>
        </p:nvSpPr>
        <p:spPr>
          <a:xfrm>
            <a:off x="7686675" y="3276600"/>
            <a:ext cx="2944118" cy="148292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1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심리적 안전감 조성</a:t>
            </a:r>
            <a:pPr indent="0" marL="0">
              <a:lnSpc>
                <a:spcPts val="291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91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실험과 학습 장려</a:t>
            </a:r>
            <a:pPr indent="0" marL="0">
              <a:lnSpc>
                <a:spcPts val="291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91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점진적 역량 개발</a:t>
            </a:r>
            <a:pPr indent="0" marL="0">
              <a:lnSpc>
                <a:spcPts val="291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91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리더십의 문화적 이해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977" y="3764905"/>
            <a:ext cx="377875" cy="4045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294" y="3764905"/>
            <a:ext cx="365671" cy="4045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055" y="3744367"/>
            <a:ext cx="402282" cy="432048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-86692" y="600075"/>
            <a:ext cx="13030200" cy="6515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5130"/>
              </a:lnSpc>
              <a:buNone/>
            </a:pPr>
            <a:r>
              <a:rPr lang="en-US" sz="4275" b="1" dirty="0">
                <a:solidFill>
                  <a:srgbClr val="2F3030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오늘 우리가 함께 탐험할 AI 실험실</a:t>
            </a:r>
            <a:endParaRPr lang="en-US" sz="4275" dirty="0"/>
          </a:p>
        </p:txBody>
      </p:sp>
      <p:sp>
        <p:nvSpPr>
          <p:cNvPr id="7" name="Text 1"/>
          <p:cNvSpPr/>
          <p:nvPr/>
        </p:nvSpPr>
        <p:spPr>
          <a:xfrm>
            <a:off x="797719" y="2724150"/>
            <a:ext cx="1943100" cy="3972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128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NANUMGOTHIC EXTRA" pitchFamily="34" charset="0"/>
                <a:ea typeface="NANUMGOTHIC EXTRA" pitchFamily="34" charset="-122"/>
                <a:cs typeface="NANUMGOTHIC EXTRA" pitchFamily="34" charset="-120"/>
              </a:rPr>
              <a:t>1. 도입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2988469" y="4305300"/>
            <a:ext cx="1943100" cy="3972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128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NANUMGOTHIC EXTRA" pitchFamily="34" charset="0"/>
                <a:ea typeface="NANUMGOTHIC EXTRA" pitchFamily="34" charset="-122"/>
                <a:cs typeface="NANUMGOTHIC EXTRA" pitchFamily="34" charset="-120"/>
              </a:rPr>
              <a:t>2. 핵심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5183460" y="2724150"/>
            <a:ext cx="1943100" cy="3972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128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NANUMGOTHIC EXTRA" pitchFamily="34" charset="0"/>
                <a:ea typeface="NANUMGOTHIC EXTRA" pitchFamily="34" charset="-122"/>
                <a:cs typeface="NANUMGOTHIC EXTRA" pitchFamily="34" charset="-120"/>
              </a:rPr>
              <a:t>3. 사례</a:t>
            </a:r>
            <a:endParaRPr lang="en-US" sz="2250" dirty="0"/>
          </a:p>
        </p:txBody>
      </p:sp>
      <p:sp>
        <p:nvSpPr>
          <p:cNvPr id="10" name="Text 4"/>
          <p:cNvSpPr/>
          <p:nvPr/>
        </p:nvSpPr>
        <p:spPr>
          <a:xfrm>
            <a:off x="7360444" y="4305300"/>
            <a:ext cx="1981200" cy="3442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11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NANUMGOTHIC EXTRA" pitchFamily="34" charset="0"/>
                <a:ea typeface="NANUMGOTHIC EXTRA" pitchFamily="34" charset="-122"/>
                <a:cs typeface="NANUMGOTHIC EXTRA" pitchFamily="34" charset="-120"/>
              </a:rPr>
              <a:t>4. 리스크</a:t>
            </a:r>
            <a:endParaRPr lang="en-US" sz="1950" dirty="0"/>
          </a:p>
        </p:txBody>
      </p:sp>
      <p:sp>
        <p:nvSpPr>
          <p:cNvPr id="11" name="Text 5"/>
          <p:cNvSpPr/>
          <p:nvPr/>
        </p:nvSpPr>
        <p:spPr>
          <a:xfrm>
            <a:off x="9584010" y="2724150"/>
            <a:ext cx="1943100" cy="3972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128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NANUMGOTHIC EXTRA" pitchFamily="34" charset="0"/>
                <a:ea typeface="NANUMGOTHIC EXTRA" pitchFamily="34" charset="-122"/>
                <a:cs typeface="NANUMGOTHIC EXTRA" pitchFamily="34" charset="-120"/>
              </a:rPr>
              <a:t>5. 정리</a:t>
            </a:r>
            <a:endParaRPr lang="en-US" sz="2250" dirty="0"/>
          </a:p>
        </p:txBody>
      </p:sp>
      <p:sp>
        <p:nvSpPr>
          <p:cNvPr id="12" name="Text 6"/>
          <p:cNvSpPr/>
          <p:nvPr/>
        </p:nvSpPr>
        <p:spPr>
          <a:xfrm>
            <a:off x="3053239" y="2514600"/>
            <a:ext cx="1813560" cy="37073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919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2. 핵심</a:t>
            </a:r>
            <a:endParaRPr lang="en-US" sz="2100" dirty="0"/>
          </a:p>
        </p:txBody>
      </p:sp>
      <p:sp>
        <p:nvSpPr>
          <p:cNvPr id="13" name="Text 7"/>
          <p:cNvSpPr/>
          <p:nvPr/>
        </p:nvSpPr>
        <p:spPr>
          <a:xfrm>
            <a:off x="7360444" y="2514600"/>
            <a:ext cx="1981200" cy="3442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11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4. 리스크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962025" y="4238625"/>
            <a:ext cx="1728788" cy="54411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AI 전환의 필요성과</a:t>
            </a:r>
            <a:pPr algn="ctr" indent="0" marL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algn="ctr" indent="0" marL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문화적 중요성</a:t>
            </a:r>
            <a:endParaRPr lang="en-US" sz="1800" dirty="0"/>
          </a:p>
        </p:txBody>
      </p:sp>
      <p:sp>
        <p:nvSpPr>
          <p:cNvPr id="15" name="Text 9"/>
          <p:cNvSpPr/>
          <p:nvPr/>
        </p:nvSpPr>
        <p:spPr>
          <a:xfrm>
            <a:off x="2905125" y="2895600"/>
            <a:ext cx="2252663" cy="52149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053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'작은 성공(Small Win)'</a:t>
            </a:r>
            <a:pPr algn="ctr" indent="0" marL="0">
              <a:lnSpc>
                <a:spcPts val="2053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algn="ctr" indent="0" marL="0">
              <a:lnSpc>
                <a:spcPts val="2053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철학 이해하기</a:t>
            </a:r>
            <a:endParaRPr lang="en-US" sz="1725" dirty="0"/>
          </a:p>
        </p:txBody>
      </p:sp>
      <p:sp>
        <p:nvSpPr>
          <p:cNvPr id="16" name="Text 10"/>
          <p:cNvSpPr/>
          <p:nvPr/>
        </p:nvSpPr>
        <p:spPr>
          <a:xfrm>
            <a:off x="5286375" y="4238625"/>
            <a:ext cx="1864965" cy="54411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우리 업무 속 AI 실험</a:t>
            </a:r>
            <a:pPr algn="ctr" indent="0" marL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algn="ctr" indent="0" marL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아이디어와 성공 사례</a:t>
            </a:r>
            <a:endParaRPr lang="en-US" sz="1800" dirty="0"/>
          </a:p>
        </p:txBody>
      </p:sp>
      <p:sp>
        <p:nvSpPr>
          <p:cNvPr id="17" name="Text 11"/>
          <p:cNvSpPr/>
          <p:nvPr/>
        </p:nvSpPr>
        <p:spPr>
          <a:xfrm>
            <a:off x="9801225" y="4238625"/>
            <a:ext cx="1561058" cy="54411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오늘부터 시작하는</a:t>
            </a:r>
            <a:pPr algn="ctr" indent="0" marL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algn="ctr" indent="0" marL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나의 첫 AI 실험</a:t>
            </a:r>
            <a:endParaRPr lang="en-US" sz="1800" dirty="0"/>
          </a:p>
        </p:txBody>
      </p:sp>
      <p:sp>
        <p:nvSpPr>
          <p:cNvPr id="18" name="Text 12"/>
          <p:cNvSpPr/>
          <p:nvPr/>
        </p:nvSpPr>
        <p:spPr>
          <a:xfrm>
            <a:off x="7477125" y="2895600"/>
            <a:ext cx="1906786" cy="54411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42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안전한 AI 실험을 위한</a:t>
            </a:r>
            <a:pPr algn="ctr" indent="0" marL="0">
              <a:lnSpc>
                <a:spcPts val="2142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algn="ctr" indent="0" marL="0">
              <a:lnSpc>
                <a:spcPts val="2142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가이드라인</a:t>
            </a:r>
            <a:endParaRPr lang="en-US" sz="1800" dirty="0"/>
          </a:p>
        </p:txBody>
      </p:sp>
      <p:sp>
        <p:nvSpPr>
          <p:cNvPr id="19" name="Text 13"/>
          <p:cNvSpPr/>
          <p:nvPr/>
        </p:nvSpPr>
        <p:spPr>
          <a:xfrm>
            <a:off x="-21907" y="4781550"/>
            <a:ext cx="3749040" cy="14748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61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Noto Sans KR Regular, 14pt</a:t>
            </a:r>
            <a:endParaRPr lang="en-US" sz="900" dirty="0"/>
          </a:p>
        </p:txBody>
      </p:sp>
      <p:sp>
        <p:nvSpPr>
          <p:cNvPr id="20" name="Text 14"/>
          <p:cNvSpPr/>
          <p:nvPr/>
        </p:nvSpPr>
        <p:spPr>
          <a:xfrm>
            <a:off x="4339054" y="4781550"/>
            <a:ext cx="3749040" cy="14748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61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Noto Sans KR Regular, 14pt</a:t>
            </a:r>
            <a:endParaRPr lang="en-US" sz="900" dirty="0"/>
          </a:p>
        </p:txBody>
      </p:sp>
      <p:sp>
        <p:nvSpPr>
          <p:cNvPr id="21" name="Text 15"/>
          <p:cNvSpPr/>
          <p:nvPr/>
        </p:nvSpPr>
        <p:spPr>
          <a:xfrm>
            <a:off x="8875350" y="4781550"/>
            <a:ext cx="3436620" cy="13513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64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Noto Sans KR Regular, 14pt</a:t>
            </a:r>
            <a:endParaRPr lang="en-US" sz="8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153" y="4594771"/>
            <a:ext cx="1048494" cy="7131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592" y="4512469"/>
            <a:ext cx="292596" cy="891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859" y="2441377"/>
            <a:ext cx="719286" cy="8572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6682" y="2393305"/>
            <a:ext cx="658267" cy="939403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292418" y="762000"/>
            <a:ext cx="12321540" cy="6161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4851"/>
              </a:lnSpc>
              <a:buNone/>
            </a:pPr>
            <a:r>
              <a:rPr lang="en-US" sz="3675" b="1" dirty="0">
                <a:solidFill>
                  <a:srgbClr val="2C2C2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왜 우리는 AI 도입을 주저하게 될까요?</a:t>
            </a:r>
            <a:endParaRPr lang="en-US" sz="3675" dirty="0"/>
          </a:p>
        </p:txBody>
      </p:sp>
      <p:sp>
        <p:nvSpPr>
          <p:cNvPr id="8" name="Text 1"/>
          <p:cNvSpPr/>
          <p:nvPr/>
        </p:nvSpPr>
        <p:spPr>
          <a:xfrm>
            <a:off x="2419350" y="2381250"/>
            <a:ext cx="5863590" cy="35748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815"/>
              </a:lnSpc>
              <a:buNone/>
            </a:pPr>
            <a:r>
              <a:rPr lang="en-US" sz="202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ROI(투자수익률)에 대한 불확실성</a:t>
            </a:r>
            <a:endParaRPr lang="en-US" sz="2025" dirty="0"/>
          </a:p>
        </p:txBody>
      </p:sp>
      <p:sp>
        <p:nvSpPr>
          <p:cNvPr id="9" name="Text 2"/>
          <p:cNvSpPr/>
          <p:nvPr/>
        </p:nvSpPr>
        <p:spPr>
          <a:xfrm>
            <a:off x="7905750" y="2381250"/>
            <a:ext cx="4011930" cy="35748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815"/>
              </a:lnSpc>
              <a:buNone/>
            </a:pPr>
            <a:r>
              <a:rPr lang="en-US" sz="202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데이터 부족에 대한 걱정</a:t>
            </a:r>
            <a:endParaRPr lang="en-US" sz="2025" dirty="0"/>
          </a:p>
        </p:txBody>
      </p:sp>
      <p:sp>
        <p:nvSpPr>
          <p:cNvPr id="10" name="Text 3"/>
          <p:cNvSpPr/>
          <p:nvPr/>
        </p:nvSpPr>
        <p:spPr>
          <a:xfrm>
            <a:off x="2419350" y="4495800"/>
            <a:ext cx="3200400" cy="37073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19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실패에 대한 두려움</a:t>
            </a:r>
            <a:endParaRPr lang="en-US" sz="2100" dirty="0"/>
          </a:p>
        </p:txBody>
      </p:sp>
      <p:sp>
        <p:nvSpPr>
          <p:cNvPr id="11" name="Text 4"/>
          <p:cNvSpPr/>
          <p:nvPr/>
        </p:nvSpPr>
        <p:spPr>
          <a:xfrm>
            <a:off x="7905750" y="4495800"/>
            <a:ext cx="4937760" cy="35748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815"/>
              </a:lnSpc>
              <a:buNone/>
            </a:pPr>
            <a:r>
              <a:rPr lang="en-US" sz="202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기존 방식의 변화에 대한 저항</a:t>
            </a:r>
            <a:endParaRPr lang="en-US" sz="2025" dirty="0"/>
          </a:p>
        </p:txBody>
      </p:sp>
      <p:sp>
        <p:nvSpPr>
          <p:cNvPr id="12" name="Text 5"/>
          <p:cNvSpPr/>
          <p:nvPr/>
        </p:nvSpPr>
        <p:spPr>
          <a:xfrm>
            <a:off x="2419350" y="2819400"/>
            <a:ext cx="2577405" cy="54054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투자 대비 명확한 성과를</a:t>
            </a:r>
            <a:pPr indent="0" marL="0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
</a:t>
            </a:r>
            <a:pPr indent="0" marL="0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예측하기 어렵습니다</a:t>
            </a:r>
            <a:endParaRPr lang="en-US" sz="1650" dirty="0"/>
          </a:p>
        </p:txBody>
      </p:sp>
      <p:sp>
        <p:nvSpPr>
          <p:cNvPr id="13" name="Text 6"/>
          <p:cNvSpPr/>
          <p:nvPr/>
        </p:nvSpPr>
        <p:spPr>
          <a:xfrm>
            <a:off x="7905750" y="2819400"/>
            <a:ext cx="2954536" cy="54054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학습에 필요한 양질의 데이터</a:t>
            </a:r>
            <a:pPr indent="0" marL="0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
</a:t>
            </a:r>
            <a:pPr indent="0" marL="0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확보에 대한 부담이 큽니다</a:t>
            </a:r>
            <a:endParaRPr lang="en-US" sz="1650" dirty="0"/>
          </a:p>
        </p:txBody>
      </p:sp>
      <p:sp>
        <p:nvSpPr>
          <p:cNvPr id="14" name="Text 7"/>
          <p:cNvSpPr/>
          <p:nvPr/>
        </p:nvSpPr>
        <p:spPr>
          <a:xfrm>
            <a:off x="2419350" y="4933950"/>
            <a:ext cx="2786955" cy="54054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완벽한 결과를 내지 못할까 봐</a:t>
            </a:r>
            <a:pPr indent="0" marL="0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
</a:t>
            </a:r>
            <a:pPr indent="0" marL="0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시도 자체를 주저하게 됩니다</a:t>
            </a:r>
            <a:endParaRPr lang="en-US" sz="1650" dirty="0"/>
          </a:p>
        </p:txBody>
      </p:sp>
      <p:sp>
        <p:nvSpPr>
          <p:cNvPr id="15" name="Text 8"/>
          <p:cNvSpPr/>
          <p:nvPr/>
        </p:nvSpPr>
        <p:spPr>
          <a:xfrm>
            <a:off x="7905750" y="4933950"/>
            <a:ext cx="3866108" cy="54054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익숙한 업무 방식에서 벗어나 새로운 것을</a:t>
            </a:r>
            <a:pPr indent="0" marL="0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
</a:t>
            </a:r>
            <a:pPr indent="0" marL="0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시도하는 것에 대한 거부감이 있습니다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02965" y="742950"/>
            <a:ext cx="10687050" cy="68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5363"/>
              </a:lnSpc>
              <a:buNone/>
            </a:pPr>
            <a:r>
              <a:rPr lang="en-US" sz="4125" b="1" dirty="0">
                <a:solidFill>
                  <a:srgbClr val="373737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관점의 전환: 완벽함에서 진보로</a:t>
            </a:r>
            <a:endParaRPr lang="en-US" sz="4125" dirty="0"/>
          </a:p>
        </p:txBody>
      </p:sp>
      <p:sp>
        <p:nvSpPr>
          <p:cNvPr id="4" name="Text 1"/>
          <p:cNvSpPr/>
          <p:nvPr/>
        </p:nvSpPr>
        <p:spPr>
          <a:xfrm>
            <a:off x="2238375" y="2590800"/>
            <a:ext cx="4229100" cy="47580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746"/>
              </a:lnSpc>
              <a:buNone/>
            </a:pPr>
            <a:r>
              <a:rPr lang="en-US" sz="2775" b="1" dirty="0">
                <a:solidFill>
                  <a:srgbClr val="373737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기존 관점: 완벽함</a:t>
            </a:r>
            <a:endParaRPr lang="en-US" sz="2775" dirty="0"/>
          </a:p>
        </p:txBody>
      </p:sp>
      <p:sp>
        <p:nvSpPr>
          <p:cNvPr id="5" name="Text 2"/>
          <p:cNvSpPr/>
          <p:nvPr/>
        </p:nvSpPr>
        <p:spPr>
          <a:xfrm>
            <a:off x="7419975" y="2590800"/>
            <a:ext cx="4229100" cy="47580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746"/>
              </a:lnSpc>
              <a:buNone/>
            </a:pPr>
            <a:r>
              <a:rPr lang="en-US" sz="2775" b="1" dirty="0">
                <a:solidFill>
                  <a:srgbClr val="373737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새로운 관점: 진보</a:t>
            </a:r>
            <a:endParaRPr lang="en-US" sz="2775" dirty="0"/>
          </a:p>
        </p:txBody>
      </p:sp>
      <p:sp>
        <p:nvSpPr>
          <p:cNvPr id="6" name="Text 3"/>
          <p:cNvSpPr/>
          <p:nvPr/>
        </p:nvSpPr>
        <p:spPr>
          <a:xfrm>
            <a:off x="2295525" y="3209925"/>
            <a:ext cx="3300413" cy="183415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611"/>
              </a:lnSpc>
              <a:buNone/>
            </a:pPr>
            <a:r>
              <a:rPr lang="en-US" sz="2175" dirty="0">
                <a:solidFill>
                  <a:srgbClr val="373737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완벽한 AI 시스템 구축 기대</a:t>
            </a:r>
            <a:pPr indent="0" marL="0">
              <a:lnSpc>
                <a:spcPts val="3611"/>
              </a:lnSpc>
              <a:buNone/>
            </a:pPr>
            <a:r>
              <a:rPr lang="en-US" sz="2175" dirty="0">
                <a:solidFill>
                  <a:srgbClr val="373737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3611"/>
              </a:lnSpc>
              <a:buNone/>
            </a:pPr>
            <a:r>
              <a:rPr lang="en-US" sz="2175" dirty="0">
                <a:solidFill>
                  <a:srgbClr val="373737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거대한 변화만을 목표</a:t>
            </a:r>
            <a:pPr indent="0" marL="0">
              <a:lnSpc>
                <a:spcPts val="3611"/>
              </a:lnSpc>
              <a:buNone/>
            </a:pPr>
            <a:r>
              <a:rPr lang="en-US" sz="2175" dirty="0">
                <a:solidFill>
                  <a:srgbClr val="373737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3611"/>
              </a:lnSpc>
              <a:buNone/>
            </a:pPr>
            <a:r>
              <a:rPr lang="en-US" sz="2175" dirty="0">
                <a:solidFill>
                  <a:srgbClr val="373737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실패에 대한 두려움</a:t>
            </a:r>
            <a:pPr indent="0" marL="0">
              <a:lnSpc>
                <a:spcPts val="3611"/>
              </a:lnSpc>
              <a:buNone/>
            </a:pPr>
            <a:r>
              <a:rPr lang="en-US" sz="2175" dirty="0">
                <a:solidFill>
                  <a:srgbClr val="373737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3611"/>
              </a:lnSpc>
              <a:buNone/>
            </a:pPr>
            <a:r>
              <a:rPr lang="en-US" sz="2175" dirty="0">
                <a:solidFill>
                  <a:srgbClr val="373737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완벽한 결과 요구</a:t>
            </a:r>
            <a:endParaRPr lang="en-US" sz="2175" dirty="0"/>
          </a:p>
        </p:txBody>
      </p:sp>
      <p:sp>
        <p:nvSpPr>
          <p:cNvPr id="7" name="Text 4"/>
          <p:cNvSpPr/>
          <p:nvPr/>
        </p:nvSpPr>
        <p:spPr>
          <a:xfrm>
            <a:off x="7477125" y="3209925"/>
            <a:ext cx="2430661" cy="183415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611"/>
              </a:lnSpc>
              <a:buNone/>
            </a:pPr>
            <a:r>
              <a:rPr lang="en-US" sz="2175" dirty="0">
                <a:solidFill>
                  <a:srgbClr val="373737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작은 시도들의 연속</a:t>
            </a:r>
            <a:pPr indent="0" marL="0">
              <a:lnSpc>
                <a:spcPts val="3611"/>
              </a:lnSpc>
              <a:buNone/>
            </a:pPr>
            <a:r>
              <a:rPr lang="en-US" sz="2175" dirty="0">
                <a:solidFill>
                  <a:srgbClr val="373737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3611"/>
              </a:lnSpc>
              <a:buNone/>
            </a:pPr>
            <a:r>
              <a:rPr lang="en-US" sz="2175" dirty="0">
                <a:solidFill>
                  <a:srgbClr val="373737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점진적 개선과 학습</a:t>
            </a:r>
            <a:pPr indent="0" marL="0">
              <a:lnSpc>
                <a:spcPts val="3611"/>
              </a:lnSpc>
              <a:buNone/>
            </a:pPr>
            <a:r>
              <a:rPr lang="en-US" sz="2175" dirty="0">
                <a:solidFill>
                  <a:srgbClr val="373737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3611"/>
              </a:lnSpc>
              <a:buNone/>
            </a:pPr>
            <a:r>
              <a:rPr lang="en-US" sz="2175" dirty="0">
                <a:solidFill>
                  <a:srgbClr val="373737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실패를 통한 성장</a:t>
            </a:r>
            <a:pPr indent="0" marL="0">
              <a:lnSpc>
                <a:spcPts val="3611"/>
              </a:lnSpc>
              <a:buNone/>
            </a:pPr>
            <a:r>
              <a:rPr lang="en-US" sz="2175" dirty="0">
                <a:solidFill>
                  <a:srgbClr val="373737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3611"/>
              </a:lnSpc>
              <a:buNone/>
            </a:pPr>
            <a:r>
              <a:rPr lang="en-US" sz="2175" dirty="0">
                <a:solidFill>
                  <a:srgbClr val="373737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과정 중심의 사고</a:t>
            </a:r>
            <a:endParaRPr lang="en-US" sz="21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498" y="5623471"/>
            <a:ext cx="585192" cy="5691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498" y="4821138"/>
            <a:ext cx="572988" cy="6377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090" y="4059882"/>
            <a:ext cx="621655" cy="6171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1090" y="3284934"/>
            <a:ext cx="621655" cy="6034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1090" y="2489448"/>
            <a:ext cx="621655" cy="610344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-1630263" y="666750"/>
            <a:ext cx="16287750" cy="6515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5130"/>
              </a:lnSpc>
              <a:buNone/>
            </a:pPr>
            <a:r>
              <a:rPr lang="en-US" sz="4275" b="1" dirty="0">
                <a:solidFill>
                  <a:srgbClr val="373737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작은 성공(Small Win)이란 무엇일까요?</a:t>
            </a:r>
            <a:endParaRPr lang="en-US" sz="4275" dirty="0"/>
          </a:p>
        </p:txBody>
      </p:sp>
      <p:sp>
        <p:nvSpPr>
          <p:cNvPr id="9" name="Text 1"/>
          <p:cNvSpPr/>
          <p:nvPr/>
        </p:nvSpPr>
        <p:spPr>
          <a:xfrm>
            <a:off x="2181225" y="2695575"/>
            <a:ext cx="6583680" cy="36269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856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작지만 귀찮은 문제를 해결하는 것</a:t>
            </a:r>
            <a:endParaRPr lang="en-US" sz="2400" dirty="0"/>
          </a:p>
        </p:txBody>
      </p:sp>
      <p:sp>
        <p:nvSpPr>
          <p:cNvPr id="10" name="Text 2"/>
          <p:cNvSpPr/>
          <p:nvPr/>
        </p:nvSpPr>
        <p:spPr>
          <a:xfrm>
            <a:off x="2181225" y="3438525"/>
            <a:ext cx="7924800" cy="36269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856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단기간(예: 2주) 내 실행 가능한 것</a:t>
            </a:r>
            <a:endParaRPr lang="en-US" sz="2400" dirty="0"/>
          </a:p>
        </p:txBody>
      </p:sp>
      <p:sp>
        <p:nvSpPr>
          <p:cNvPr id="11" name="Text 3"/>
          <p:cNvSpPr/>
          <p:nvPr/>
        </p:nvSpPr>
        <p:spPr>
          <a:xfrm>
            <a:off x="2181225" y="4210050"/>
            <a:ext cx="6583680" cy="36269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856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기존 도구와 데이터로 시도하는 것</a:t>
            </a:r>
            <a:endParaRPr lang="en-US" sz="2400" dirty="0"/>
          </a:p>
        </p:txBody>
      </p:sp>
      <p:sp>
        <p:nvSpPr>
          <p:cNvPr id="12" name="Text 4"/>
          <p:cNvSpPr/>
          <p:nvPr/>
        </p:nvSpPr>
        <p:spPr>
          <a:xfrm>
            <a:off x="2181225" y="4972050"/>
            <a:ext cx="6583680" cy="36269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856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결과보다 학습에 초점을 맞추는 것</a:t>
            </a:r>
            <a:endParaRPr lang="en-US" sz="2400" dirty="0"/>
          </a:p>
        </p:txBody>
      </p:sp>
      <p:sp>
        <p:nvSpPr>
          <p:cNvPr id="13" name="Text 5"/>
          <p:cNvSpPr/>
          <p:nvPr/>
        </p:nvSpPr>
        <p:spPr>
          <a:xfrm>
            <a:off x="2181225" y="5743575"/>
            <a:ext cx="8046720" cy="36269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856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측정 가능한 작은 개선을 목표로 하는 것</a:t>
            </a:r>
            <a:endParaRPr lang="en-US" sz="2400" dirty="0"/>
          </a:p>
        </p:txBody>
      </p:sp>
      <p:sp>
        <p:nvSpPr>
          <p:cNvPr id="14" name="Text 6"/>
          <p:cNvSpPr/>
          <p:nvPr/>
        </p:nvSpPr>
        <p:spPr>
          <a:xfrm>
            <a:off x="1571625" y="1581150"/>
            <a:ext cx="9639300" cy="66347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612"/>
              </a:lnSpc>
              <a:buNone/>
            </a:pPr>
            <a:r>
              <a:rPr lang="en-US" sz="202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AI 전환 여정에서 부담 없이 시도하고, 빠르게 성과를 체감하며, 다음 단계로 나아갈</a:t>
            </a:r>
            <a:pPr indent="0" marL="0">
              <a:lnSpc>
                <a:spcPts val="2612"/>
              </a:lnSpc>
              <a:buNone/>
            </a:pPr>
            <a:r>
              <a:rPr lang="en-US" sz="202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612"/>
              </a:lnSpc>
              <a:buNone/>
            </a:pPr>
            <a:r>
              <a:rPr lang="en-US" sz="202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동력을 얻는 실천적인 방법입니다.</a:t>
            </a:r>
            <a:endParaRPr lang="en-US" sz="20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561" y="5184577"/>
            <a:ext cx="499765" cy="466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577" y="5177730"/>
            <a:ext cx="511969" cy="4799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5396" y="3977580"/>
            <a:ext cx="536377" cy="10355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4180" y="3051721"/>
            <a:ext cx="548580" cy="5143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7773" y="3058567"/>
            <a:ext cx="536377" cy="5073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8690" y="1707505"/>
            <a:ext cx="511969" cy="49366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5475" y="2016175"/>
            <a:ext cx="889992" cy="877788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1182038" y="742950"/>
            <a:ext cx="10492740" cy="6121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4820"/>
              </a:lnSpc>
              <a:buNone/>
            </a:pPr>
            <a:r>
              <a:rPr lang="en-US" sz="4050" b="1" dirty="0">
                <a:solidFill>
                  <a:srgbClr val="2B2B2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작은 성공이 만드는 거대한 변화</a:t>
            </a:r>
            <a:endParaRPr lang="en-US" sz="4050" dirty="0"/>
          </a:p>
        </p:txBody>
      </p:sp>
      <p:sp>
        <p:nvSpPr>
          <p:cNvPr id="11" name="Text 1"/>
          <p:cNvSpPr/>
          <p:nvPr/>
        </p:nvSpPr>
        <p:spPr>
          <a:xfrm>
            <a:off x="5734050" y="1838325"/>
            <a:ext cx="1371600" cy="27205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작은 성공</a:t>
            </a:r>
            <a:endParaRPr lang="en-US" sz="1800" dirty="0"/>
          </a:p>
        </p:txBody>
      </p:sp>
      <p:sp>
        <p:nvSpPr>
          <p:cNvPr id="12" name="Text 2"/>
          <p:cNvSpPr/>
          <p:nvPr/>
        </p:nvSpPr>
        <p:spPr>
          <a:xfrm>
            <a:off x="3238500" y="3181350"/>
            <a:ext cx="2194560" cy="27205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조직 문화 변화</a:t>
            </a:r>
            <a:endParaRPr lang="en-US" sz="1800" dirty="0"/>
          </a:p>
        </p:txBody>
      </p:sp>
      <p:sp>
        <p:nvSpPr>
          <p:cNvPr id="13" name="Text 3"/>
          <p:cNvSpPr/>
          <p:nvPr/>
        </p:nvSpPr>
        <p:spPr>
          <a:xfrm>
            <a:off x="7924800" y="3181350"/>
            <a:ext cx="1645920" cy="27205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자신감 획득</a:t>
            </a:r>
            <a:endParaRPr lang="en-US" sz="1800" dirty="0"/>
          </a:p>
        </p:txBody>
      </p:sp>
      <p:sp>
        <p:nvSpPr>
          <p:cNvPr id="14" name="Text 4"/>
          <p:cNvSpPr/>
          <p:nvPr/>
        </p:nvSpPr>
        <p:spPr>
          <a:xfrm>
            <a:off x="4124325" y="5295900"/>
            <a:ext cx="1371600" cy="27205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역량 향상</a:t>
            </a:r>
            <a:endParaRPr lang="en-US" sz="1800" dirty="0"/>
          </a:p>
        </p:txBody>
      </p:sp>
      <p:sp>
        <p:nvSpPr>
          <p:cNvPr id="15" name="Text 5"/>
          <p:cNvSpPr/>
          <p:nvPr/>
        </p:nvSpPr>
        <p:spPr>
          <a:xfrm>
            <a:off x="7153275" y="5295900"/>
            <a:ext cx="2743200" cy="27205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더 많은 실험 시도</a:t>
            </a:r>
            <a:endParaRPr lang="en-US" sz="1800" dirty="0"/>
          </a:p>
        </p:txBody>
      </p:sp>
      <p:sp>
        <p:nvSpPr>
          <p:cNvPr id="16" name="Text 6"/>
          <p:cNvSpPr/>
          <p:nvPr/>
        </p:nvSpPr>
        <p:spPr>
          <a:xfrm>
            <a:off x="5105400" y="2314575"/>
            <a:ext cx="3257550" cy="2424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1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일상 업무의 작은 문제 해결</a:t>
            </a:r>
            <a:endParaRPr lang="en-US" sz="1425" dirty="0"/>
          </a:p>
        </p:txBody>
      </p:sp>
      <p:sp>
        <p:nvSpPr>
          <p:cNvPr id="17" name="Text 7"/>
          <p:cNvSpPr/>
          <p:nvPr/>
        </p:nvSpPr>
        <p:spPr>
          <a:xfrm>
            <a:off x="2943225" y="3657600"/>
            <a:ext cx="2743200" cy="2552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1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혁신적 학습 문화 정착</a:t>
            </a:r>
            <a:endParaRPr lang="en-US" sz="1500" dirty="0"/>
          </a:p>
        </p:txBody>
      </p:sp>
      <p:sp>
        <p:nvSpPr>
          <p:cNvPr id="18" name="Text 8"/>
          <p:cNvSpPr/>
          <p:nvPr/>
        </p:nvSpPr>
        <p:spPr>
          <a:xfrm>
            <a:off x="7391400" y="3657600"/>
            <a:ext cx="3474720" cy="2424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1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활용에 대한 긍정적 인식</a:t>
            </a:r>
            <a:endParaRPr lang="en-US" sz="1425" dirty="0"/>
          </a:p>
        </p:txBody>
      </p:sp>
      <p:sp>
        <p:nvSpPr>
          <p:cNvPr id="19" name="Text 9"/>
          <p:cNvSpPr/>
          <p:nvPr/>
        </p:nvSpPr>
        <p:spPr>
          <a:xfrm>
            <a:off x="3667125" y="5772150"/>
            <a:ext cx="2514600" cy="2552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1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문제 해결 능력 강화</a:t>
            </a:r>
            <a:endParaRPr lang="en-US" sz="1500" dirty="0"/>
          </a:p>
        </p:txBody>
      </p:sp>
      <p:sp>
        <p:nvSpPr>
          <p:cNvPr id="20" name="Text 10"/>
          <p:cNvSpPr/>
          <p:nvPr/>
        </p:nvSpPr>
        <p:spPr>
          <a:xfrm>
            <a:off x="7153275" y="5772150"/>
            <a:ext cx="2606040" cy="2424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1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다양한 AI 실험 도전</a:t>
            </a:r>
            <a:endParaRPr lang="en-US" sz="14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498" y="1995636"/>
            <a:ext cx="5498455" cy="25854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61" y="4128492"/>
            <a:ext cx="451098" cy="486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953" y="3483769"/>
            <a:ext cx="499765" cy="473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953" y="2818507"/>
            <a:ext cx="475357" cy="4594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953" y="2153394"/>
            <a:ext cx="487561" cy="466279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-57150" y="666750"/>
            <a:ext cx="13030200" cy="6515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5130"/>
              </a:lnSpc>
              <a:buNone/>
            </a:pPr>
            <a:r>
              <a:rPr lang="en-US" sz="4275" b="1" dirty="0">
                <a:solidFill>
                  <a:srgbClr val="2F3030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실패가 자산이 되는 ‘심리적 안전감’</a:t>
            </a:r>
            <a:endParaRPr lang="en-US" sz="4275" dirty="0"/>
          </a:p>
        </p:txBody>
      </p:sp>
      <p:sp>
        <p:nvSpPr>
          <p:cNvPr id="9" name="Text 1"/>
          <p:cNvSpPr/>
          <p:nvPr/>
        </p:nvSpPr>
        <p:spPr>
          <a:xfrm>
            <a:off x="1381125" y="2247900"/>
            <a:ext cx="5829300" cy="3686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03"/>
              </a:lnSpc>
              <a:buNone/>
            </a:pPr>
            <a:r>
              <a:rPr lang="en-US" sz="2250" b="1" dirty="0">
                <a:solidFill>
                  <a:srgbClr val="2F303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결과가 아닌 시도를 칭찬하기</a:t>
            </a:r>
            <a:endParaRPr lang="en-US" sz="2250" dirty="0"/>
          </a:p>
        </p:txBody>
      </p:sp>
      <p:sp>
        <p:nvSpPr>
          <p:cNvPr id="10" name="Text 2"/>
          <p:cNvSpPr/>
          <p:nvPr/>
        </p:nvSpPr>
        <p:spPr>
          <a:xfrm>
            <a:off x="1381125" y="2914650"/>
            <a:ext cx="6858000" cy="3686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03"/>
              </a:lnSpc>
              <a:buNone/>
            </a:pPr>
            <a:r>
              <a:rPr lang="en-US" sz="2250" b="1" dirty="0">
                <a:solidFill>
                  <a:srgbClr val="2F303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실패 사례를 학습 기회로 공유하기</a:t>
            </a:r>
            <a:endParaRPr lang="en-US" sz="2250" dirty="0"/>
          </a:p>
        </p:txBody>
      </p:sp>
      <p:sp>
        <p:nvSpPr>
          <p:cNvPr id="11" name="Text 3"/>
          <p:cNvSpPr/>
          <p:nvPr/>
        </p:nvSpPr>
        <p:spPr>
          <a:xfrm>
            <a:off x="1381125" y="3571875"/>
            <a:ext cx="8229600" cy="3686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03"/>
              </a:lnSpc>
              <a:buNone/>
            </a:pPr>
            <a:r>
              <a:rPr lang="en-US" sz="2250" b="1" dirty="0">
                <a:solidFill>
                  <a:srgbClr val="2F303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질문과 실수를 비난하지 않는 문화 만들기</a:t>
            </a:r>
            <a:endParaRPr lang="en-US" sz="2250" dirty="0"/>
          </a:p>
        </p:txBody>
      </p:sp>
      <p:sp>
        <p:nvSpPr>
          <p:cNvPr id="12" name="Text 4"/>
          <p:cNvSpPr/>
          <p:nvPr/>
        </p:nvSpPr>
        <p:spPr>
          <a:xfrm>
            <a:off x="1381125" y="4238625"/>
            <a:ext cx="8572500" cy="3686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03"/>
              </a:lnSpc>
              <a:buNone/>
            </a:pPr>
            <a:r>
              <a:rPr lang="en-US" sz="2250" b="1" dirty="0">
                <a:solidFill>
                  <a:srgbClr val="2F303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리더가 먼저 솔직하게 실패 경험을 공유하기</a:t>
            </a:r>
            <a:endParaRPr lang="en-US" sz="2250" dirty="0"/>
          </a:p>
        </p:txBody>
      </p:sp>
      <p:sp>
        <p:nvSpPr>
          <p:cNvPr id="13" name="Text 5"/>
          <p:cNvSpPr/>
          <p:nvPr/>
        </p:nvSpPr>
        <p:spPr>
          <a:xfrm>
            <a:off x="6912263" y="4648200"/>
            <a:ext cx="640080" cy="3173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499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실패</a:t>
            </a:r>
            <a:endParaRPr lang="en-US" sz="2100" dirty="0"/>
          </a:p>
        </p:txBody>
      </p:sp>
      <p:sp>
        <p:nvSpPr>
          <p:cNvPr id="14" name="Text 6"/>
          <p:cNvSpPr/>
          <p:nvPr/>
        </p:nvSpPr>
        <p:spPr>
          <a:xfrm>
            <a:off x="9390683" y="4648200"/>
            <a:ext cx="1600200" cy="3173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499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학습 자산</a:t>
            </a:r>
            <a:endParaRPr lang="en-US" sz="2100" dirty="0"/>
          </a:p>
        </p:txBody>
      </p:sp>
      <p:sp>
        <p:nvSpPr>
          <p:cNvPr id="15" name="Text 7"/>
          <p:cNvSpPr/>
          <p:nvPr/>
        </p:nvSpPr>
        <p:spPr>
          <a:xfrm>
            <a:off x="3514725" y="5600700"/>
            <a:ext cx="5794028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625"/>
              </a:lnSpc>
              <a:buNone/>
            </a:pPr>
            <a:r>
              <a:rPr lang="en-US" sz="1875" b="1" dirty="0">
                <a:solidFill>
                  <a:srgbClr val="2F303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심리적 안전감은 직원들이 자유롭게 아이디어를 내고,</a:t>
            </a:r>
            <a:pPr algn="ctr" indent="0" marL="0">
              <a:lnSpc>
                <a:spcPts val="2625"/>
              </a:lnSpc>
              <a:buNone/>
            </a:pPr>
            <a:r>
              <a:rPr lang="en-US" sz="1875" b="1" dirty="0">
                <a:solidFill>
                  <a:srgbClr val="2F303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algn="ctr" indent="0" marL="0">
              <a:lnSpc>
                <a:spcPts val="2625"/>
              </a:lnSpc>
              <a:buNone/>
            </a:pPr>
            <a:r>
              <a:rPr lang="en-US" sz="1875" b="1" dirty="0">
                <a:solidFill>
                  <a:srgbClr val="2F303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질문하며, 실수를 인정하고 공유할 수 있는 환경입니다</a:t>
            </a:r>
            <a:endParaRPr lang="en-US" sz="18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992" y="2516832"/>
            <a:ext cx="1024086" cy="17761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180" y="2516832"/>
            <a:ext cx="1292275" cy="120015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-59546" y="828675"/>
            <a:ext cx="12961620" cy="7740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6095"/>
              </a:lnSpc>
              <a:buNone/>
            </a:pPr>
            <a:r>
              <a:rPr lang="en-US" sz="4725" b="1" dirty="0">
                <a:solidFill>
                  <a:srgbClr val="2F303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우리는 모두 'AI 실험가'입니다</a:t>
            </a:r>
            <a:endParaRPr lang="en-US" sz="4725" dirty="0"/>
          </a:p>
        </p:txBody>
      </p:sp>
      <p:sp>
        <p:nvSpPr>
          <p:cNvPr id="6" name="Text 1"/>
          <p:cNvSpPr/>
          <p:nvPr/>
        </p:nvSpPr>
        <p:spPr>
          <a:xfrm>
            <a:off x="2809875" y="2628900"/>
            <a:ext cx="4011930" cy="51628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4066"/>
              </a:lnSpc>
              <a:buNone/>
            </a:pPr>
            <a:r>
              <a:rPr lang="en-US" sz="2925" b="1" dirty="0">
                <a:solidFill>
                  <a:srgbClr val="2F303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기존 역할의 한계</a:t>
            </a:r>
            <a:endParaRPr lang="en-US" sz="2925" dirty="0"/>
          </a:p>
        </p:txBody>
      </p:sp>
      <p:sp>
        <p:nvSpPr>
          <p:cNvPr id="7" name="Text 2"/>
          <p:cNvSpPr/>
          <p:nvPr/>
        </p:nvSpPr>
        <p:spPr>
          <a:xfrm>
            <a:off x="6543675" y="2628900"/>
            <a:ext cx="5349240" cy="51628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4066"/>
              </a:lnSpc>
              <a:buNone/>
            </a:pPr>
            <a:r>
              <a:rPr lang="en-US" sz="2925" b="1" dirty="0">
                <a:solidFill>
                  <a:srgbClr val="2F303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새로운 실험가 마인드셋</a:t>
            </a:r>
            <a:endParaRPr lang="en-US" sz="2925" dirty="0"/>
          </a:p>
        </p:txBody>
      </p:sp>
      <p:sp>
        <p:nvSpPr>
          <p:cNvPr id="8" name="Text 3"/>
          <p:cNvSpPr/>
          <p:nvPr/>
        </p:nvSpPr>
        <p:spPr>
          <a:xfrm>
            <a:off x="-868680" y="5734050"/>
            <a:ext cx="14881860" cy="43993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464"/>
              </a:lnSpc>
              <a:buNone/>
            </a:pPr>
            <a:r>
              <a:rPr lang="en-US" sz="2325" b="1" dirty="0">
                <a:solidFill>
                  <a:srgbClr val="FFFFFF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리더는 실험을 후원하고, 실무자는 현장 문제를 해결하는 탐험가로 역할 재정의</a:t>
            </a:r>
            <a:endParaRPr lang="en-US" sz="2325" dirty="0"/>
          </a:p>
        </p:txBody>
      </p:sp>
      <p:sp>
        <p:nvSpPr>
          <p:cNvPr id="9" name="Text 4"/>
          <p:cNvSpPr/>
          <p:nvPr/>
        </p:nvSpPr>
        <p:spPr>
          <a:xfrm>
            <a:off x="2838450" y="3362325"/>
            <a:ext cx="3017490" cy="18026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54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정답을 아는 '전문가' 중심</a:t>
            </a:r>
            <a:pPr indent="0" marL="0">
              <a:lnSpc>
                <a:spcPts val="354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354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완벽한 결과에 대한 압박</a:t>
            </a:r>
            <a:pPr indent="0" marL="0">
              <a:lnSpc>
                <a:spcPts val="354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354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실패에 대한 두려움</a:t>
            </a:r>
            <a:pPr indent="0" marL="0">
              <a:lnSpc>
                <a:spcPts val="354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354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수직적 지식 전달 구조</a:t>
            </a:r>
            <a:endParaRPr lang="en-US" sz="2100" dirty="0"/>
          </a:p>
        </p:txBody>
      </p:sp>
      <p:sp>
        <p:nvSpPr>
          <p:cNvPr id="10" name="Text 5"/>
          <p:cNvSpPr/>
          <p:nvPr/>
        </p:nvSpPr>
        <p:spPr>
          <a:xfrm>
            <a:off x="6543675" y="3362325"/>
            <a:ext cx="3824288" cy="18026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54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끊임없이 질문하고 탐험하는 자세</a:t>
            </a:r>
            <a:pPr indent="0" marL="0">
              <a:lnSpc>
                <a:spcPts val="354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354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작은 시도를 통한 학습 증시</a:t>
            </a:r>
            <a:pPr indent="0" marL="0">
              <a:lnSpc>
                <a:spcPts val="354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354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실패를 성장의 기회로 활용</a:t>
            </a:r>
            <a:pPr indent="0" marL="0">
              <a:lnSpc>
                <a:spcPts val="354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354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함께 배우고 성장하는 협력 문화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694" y="1604665"/>
            <a:ext cx="10643592" cy="464284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327755" y="638175"/>
            <a:ext cx="10104120" cy="6340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4992"/>
              </a:lnSpc>
              <a:buNone/>
            </a:pPr>
            <a:r>
              <a:rPr lang="en-US" sz="3900" b="1" dirty="0">
                <a:solidFill>
                  <a:srgbClr val="2F303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부서별 AI 실험 아이디어 예시</a:t>
            </a:r>
            <a:endParaRPr lang="en-US" sz="3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7553" y="2571750"/>
            <a:ext cx="1328886" cy="1289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455" y="2530525"/>
            <a:ext cx="1182588" cy="13577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1875" y="2571750"/>
            <a:ext cx="1219200" cy="1268611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-259080" y="600075"/>
            <a:ext cx="13472160" cy="67850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5343"/>
              </a:lnSpc>
              <a:buNone/>
            </a:pPr>
            <a:r>
              <a:rPr lang="en-US" sz="3900" b="1" dirty="0">
                <a:solidFill>
                  <a:srgbClr val="2B2B2B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사례 1: 마케팅팀의 보고서 작성 자동화</a:t>
            </a:r>
            <a:endParaRPr lang="en-US" sz="3900" dirty="0"/>
          </a:p>
        </p:txBody>
      </p:sp>
      <p:sp>
        <p:nvSpPr>
          <p:cNvPr id="7" name="Text 1"/>
          <p:cNvSpPr/>
          <p:nvPr/>
        </p:nvSpPr>
        <p:spPr>
          <a:xfrm>
            <a:off x="2086392" y="1771650"/>
            <a:ext cx="891540" cy="44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510"/>
              </a:lnSpc>
              <a:buNone/>
            </a:pPr>
            <a:r>
              <a:rPr lang="en-US" sz="2925" b="1" dirty="0">
                <a:solidFill>
                  <a:srgbClr val="28A84F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상황</a:t>
            </a:r>
            <a:endParaRPr lang="en-US" sz="2925" dirty="0"/>
          </a:p>
        </p:txBody>
      </p:sp>
      <p:sp>
        <p:nvSpPr>
          <p:cNvPr id="8" name="Text 2"/>
          <p:cNvSpPr/>
          <p:nvPr/>
        </p:nvSpPr>
        <p:spPr>
          <a:xfrm>
            <a:off x="5696367" y="1771650"/>
            <a:ext cx="891540" cy="44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510"/>
              </a:lnSpc>
              <a:buNone/>
            </a:pPr>
            <a:r>
              <a:rPr lang="en-US" sz="2925" b="1" dirty="0">
                <a:solidFill>
                  <a:srgbClr val="8E2DE2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실험</a:t>
            </a:r>
            <a:endParaRPr lang="en-US" sz="2925" dirty="0"/>
          </a:p>
        </p:txBody>
      </p:sp>
      <p:sp>
        <p:nvSpPr>
          <p:cNvPr id="9" name="Text 3"/>
          <p:cNvSpPr/>
          <p:nvPr/>
        </p:nvSpPr>
        <p:spPr>
          <a:xfrm>
            <a:off x="9283050" y="1771650"/>
            <a:ext cx="891540" cy="44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510"/>
              </a:lnSpc>
              <a:buNone/>
            </a:pPr>
            <a:r>
              <a:rPr lang="en-US" sz="2925" b="1" dirty="0">
                <a:solidFill>
                  <a:srgbClr val="FF9800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결과</a:t>
            </a:r>
            <a:endParaRPr lang="en-US" sz="2925" dirty="0"/>
          </a:p>
        </p:txBody>
      </p:sp>
      <p:sp>
        <p:nvSpPr>
          <p:cNvPr id="10" name="Text 4"/>
          <p:cNvSpPr/>
          <p:nvPr/>
        </p:nvSpPr>
        <p:spPr>
          <a:xfrm>
            <a:off x="1200150" y="4371975"/>
            <a:ext cx="2923133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주간 소셜 미디어 동향 보고서</a:t>
            </a:r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작성에 평균 3시간 소요</a:t>
            </a:r>
            <a:endParaRPr lang="en-US" sz="1875" dirty="0"/>
          </a:p>
        </p:txBody>
      </p:sp>
      <p:sp>
        <p:nvSpPr>
          <p:cNvPr id="11" name="Text 5"/>
          <p:cNvSpPr/>
          <p:nvPr/>
        </p:nvSpPr>
        <p:spPr>
          <a:xfrm>
            <a:off x="4895850" y="4371975"/>
            <a:ext cx="269259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생성형 AI를 활용하여 특정</a:t>
            </a:r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키워드에 대한 소셜 미디어</a:t>
            </a:r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트렌드와 사용자 감성을</a:t>
            </a:r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분석하고 핵심 내용을 요약</a:t>
            </a:r>
            <a:endParaRPr lang="en-US" sz="1875" dirty="0"/>
          </a:p>
        </p:txBody>
      </p:sp>
      <p:sp>
        <p:nvSpPr>
          <p:cNvPr id="12" name="Text 6"/>
          <p:cNvSpPr/>
          <p:nvPr/>
        </p:nvSpPr>
        <p:spPr>
          <a:xfrm>
            <a:off x="8153400" y="4371975"/>
            <a:ext cx="3059311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보고서 작성 시간이 10분으로</a:t>
            </a:r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단축</a:t>
            </a:r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절약된 시간을 전략 분석 및</a:t>
            </a:r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캠페인 기획에 집중</a:t>
            </a:r>
            <a:endParaRPr lang="en-US" sz="1875" dirty="0"/>
          </a:p>
        </p:txBody>
      </p:sp>
      <p:sp>
        <p:nvSpPr>
          <p:cNvPr id="13" name="Text 7"/>
          <p:cNvSpPr/>
          <p:nvPr/>
        </p:nvSpPr>
        <p:spPr>
          <a:xfrm>
            <a:off x="-3016151" y="5943600"/>
            <a:ext cx="1965960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00" b="1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참고용 프롬프트 예시: '최근 한 달간 [제품명]에 대한 소셜 미디어 트렌드를 분석하고, 긍정/부정 감성 키워드를 추출하여 500자 내외로 요약해줘.'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4071" y="1803648"/>
            <a:ext cx="694879" cy="953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8800" y="1968103"/>
            <a:ext cx="792361" cy="7063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7475" y="1940719"/>
            <a:ext cx="670471" cy="8640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3694" y="5266879"/>
            <a:ext cx="804565" cy="8228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7875" y="5664696"/>
            <a:ext cx="182761" cy="21252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0" y="5266879"/>
            <a:ext cx="865584" cy="82287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2377" y="1885950"/>
            <a:ext cx="694879" cy="70633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9161" y="1885950"/>
            <a:ext cx="841177" cy="8572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4596" y="2119015"/>
            <a:ext cx="682675" cy="72687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38486" y="1892796"/>
            <a:ext cx="828973" cy="850255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-1439719" y="742950"/>
            <a:ext cx="15960090" cy="67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5310"/>
              </a:lnSpc>
              <a:buNone/>
            </a:pPr>
            <a:r>
              <a:rPr lang="en-US" sz="4425" b="1" dirty="0">
                <a:solidFill>
                  <a:srgbClr val="2B2B2B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사례 2: 인사팀의 이력서 스크리닝 효율화</a:t>
            </a:r>
            <a:endParaRPr lang="en-US" sz="4425" dirty="0"/>
          </a:p>
        </p:txBody>
      </p:sp>
      <p:sp>
        <p:nvSpPr>
          <p:cNvPr id="14" name="Text 1"/>
          <p:cNvSpPr/>
          <p:nvPr/>
        </p:nvSpPr>
        <p:spPr>
          <a:xfrm>
            <a:off x="2007364" y="2924175"/>
            <a:ext cx="777240" cy="4177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289"/>
              </a:lnSpc>
              <a:buNone/>
            </a:pPr>
            <a:r>
              <a:rPr lang="en-US" sz="2550" b="1" dirty="0">
                <a:solidFill>
                  <a:srgbClr val="2B2B2B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상황</a:t>
            </a:r>
            <a:endParaRPr lang="en-US" sz="2550" dirty="0"/>
          </a:p>
        </p:txBody>
      </p:sp>
      <p:sp>
        <p:nvSpPr>
          <p:cNvPr id="15" name="Text 2"/>
          <p:cNvSpPr/>
          <p:nvPr/>
        </p:nvSpPr>
        <p:spPr>
          <a:xfrm>
            <a:off x="5764530" y="2924175"/>
            <a:ext cx="777240" cy="4177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289"/>
              </a:lnSpc>
              <a:buNone/>
            </a:pPr>
            <a:r>
              <a:rPr lang="en-US" sz="2550" b="1" dirty="0">
                <a:solidFill>
                  <a:srgbClr val="2B2B2B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실험</a:t>
            </a:r>
            <a:endParaRPr lang="en-US" sz="2550" dirty="0"/>
          </a:p>
        </p:txBody>
      </p:sp>
      <p:sp>
        <p:nvSpPr>
          <p:cNvPr id="16" name="Text 3"/>
          <p:cNvSpPr/>
          <p:nvPr/>
        </p:nvSpPr>
        <p:spPr>
          <a:xfrm>
            <a:off x="9517380" y="2924175"/>
            <a:ext cx="777240" cy="4177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289"/>
              </a:lnSpc>
              <a:buNone/>
            </a:pPr>
            <a:r>
              <a:rPr lang="en-US" sz="2550" b="1" dirty="0">
                <a:solidFill>
                  <a:srgbClr val="2B2B2B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결과</a:t>
            </a:r>
            <a:endParaRPr lang="en-US" sz="2550" dirty="0"/>
          </a:p>
        </p:txBody>
      </p:sp>
      <p:sp>
        <p:nvSpPr>
          <p:cNvPr id="17" name="Text 4"/>
          <p:cNvSpPr/>
          <p:nvPr/>
        </p:nvSpPr>
        <p:spPr>
          <a:xfrm>
            <a:off x="1969770" y="5324475"/>
            <a:ext cx="8747760" cy="34409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09"/>
              </a:lnSpc>
              <a:buNone/>
            </a:pPr>
            <a:r>
              <a:rPr lang="en-US" sz="2100" b="1" dirty="0">
                <a:solidFill>
                  <a:srgbClr val="27AE6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검토 시간: 기존 → AI 활용 (80% 단축)</a:t>
            </a:r>
            <a:endParaRPr lang="en-US" sz="2100" dirty="0"/>
          </a:p>
        </p:txBody>
      </p:sp>
      <p:sp>
        <p:nvSpPr>
          <p:cNvPr id="18" name="Text 5"/>
          <p:cNvSpPr/>
          <p:nvPr/>
        </p:nvSpPr>
        <p:spPr>
          <a:xfrm>
            <a:off x="990600" y="3619500"/>
            <a:ext cx="2661196" cy="106441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794"/>
              </a:lnSpc>
              <a:buNone/>
            </a:pPr>
            <a:r>
              <a:rPr lang="en-US" sz="1875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수백 개 이력서에서 특정</a:t>
            </a:r>
            <a:pPr indent="0" marL="0">
              <a:lnSpc>
                <a:spcPts val="2794"/>
              </a:lnSpc>
              <a:buNone/>
            </a:pPr>
            <a:r>
              <a:rPr lang="en-US" sz="1875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794"/>
              </a:lnSpc>
              <a:buNone/>
            </a:pPr>
            <a:r>
              <a:rPr lang="en-US" sz="1875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기술 보유자 수동 검색</a:t>
            </a:r>
            <a:pPr indent="0" marL="0">
              <a:lnSpc>
                <a:spcPts val="2794"/>
              </a:lnSpc>
              <a:buNone/>
            </a:pPr>
            <a:r>
              <a:rPr lang="en-US" sz="1875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794"/>
              </a:lnSpc>
              <a:buNone/>
            </a:pPr>
            <a:r>
              <a:rPr lang="en-US" sz="1875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채용 시 많은 시간 소요</a:t>
            </a:r>
            <a:endParaRPr lang="en-US" sz="1875" dirty="0"/>
          </a:p>
        </p:txBody>
      </p:sp>
      <p:sp>
        <p:nvSpPr>
          <p:cNvPr id="19" name="Text 6"/>
          <p:cNvSpPr/>
          <p:nvPr/>
        </p:nvSpPr>
        <p:spPr>
          <a:xfrm>
            <a:off x="4733925" y="3619500"/>
            <a:ext cx="3153668" cy="14192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794"/>
              </a:lnSpc>
              <a:buNone/>
            </a:pPr>
            <a:r>
              <a:rPr lang="en-US" sz="1875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AI 도구로 핵심 역량 키워드</a:t>
            </a:r>
            <a:pPr indent="0" marL="0">
              <a:lnSpc>
                <a:spcPts val="2794"/>
              </a:lnSpc>
              <a:buNone/>
            </a:pPr>
            <a:r>
              <a:rPr lang="en-US" sz="1875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794"/>
              </a:lnSpc>
              <a:buNone/>
            </a:pPr>
            <a:r>
              <a:rPr lang="en-US" sz="1875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자동 추출</a:t>
            </a:r>
            <a:pPr indent="0" marL="0">
              <a:lnSpc>
                <a:spcPts val="2794"/>
              </a:lnSpc>
              <a:buNone/>
            </a:pPr>
            <a:r>
              <a:rPr lang="en-US" sz="1875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794"/>
              </a:lnSpc>
              <a:buNone/>
            </a:pPr>
            <a:r>
              <a:rPr lang="en-US" sz="1875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Python, SQL, 클라우드 경험</a:t>
            </a:r>
            <a:pPr indent="0" marL="0">
              <a:lnSpc>
                <a:spcPts val="2794"/>
              </a:lnSpc>
              <a:buNone/>
            </a:pPr>
            <a:r>
              <a:rPr lang="en-US" sz="1875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794"/>
              </a:lnSpc>
              <a:buNone/>
            </a:pPr>
            <a:r>
              <a:rPr lang="en-US" sz="1875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등 분류</a:t>
            </a:r>
            <a:endParaRPr lang="en-US" sz="1875" dirty="0"/>
          </a:p>
        </p:txBody>
      </p:sp>
      <p:sp>
        <p:nvSpPr>
          <p:cNvPr id="20" name="Text 7"/>
          <p:cNvSpPr/>
          <p:nvPr/>
        </p:nvSpPr>
        <p:spPr>
          <a:xfrm>
            <a:off x="8477250" y="3619500"/>
            <a:ext cx="3164086" cy="7572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81"/>
              </a:lnSpc>
              <a:buNone/>
            </a:pPr>
            <a:r>
              <a:rPr lang="en-US" sz="1875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1차 스크리닝 시간 80% 단축</a:t>
            </a:r>
            <a:pPr indent="0" marL="0">
              <a:lnSpc>
                <a:spcPts val="2981"/>
              </a:lnSpc>
              <a:buNone/>
            </a:pPr>
            <a:r>
              <a:rPr lang="en-US" sz="1875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981"/>
              </a:lnSpc>
              <a:buNone/>
            </a:pPr>
            <a:r>
              <a:rPr lang="en-US" sz="1875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수동 검토 시 잠재적 편견 감소</a:t>
            </a:r>
            <a:endParaRPr lang="en-US" sz="1875" dirty="0"/>
          </a:p>
        </p:txBody>
      </p:sp>
      <p:sp>
        <p:nvSpPr>
          <p:cNvPr id="21" name="Text 8"/>
          <p:cNvSpPr/>
          <p:nvPr/>
        </p:nvSpPr>
        <p:spPr>
          <a:xfrm>
            <a:off x="3172286" y="6191250"/>
            <a:ext cx="525780" cy="2826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25"/>
              </a:lnSpc>
              <a:buNone/>
            </a:pPr>
            <a:r>
              <a:rPr lang="en-US" sz="1725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기존</a:t>
            </a:r>
            <a:endParaRPr lang="en-US" sz="1725" dirty="0"/>
          </a:p>
        </p:txBody>
      </p:sp>
      <p:sp>
        <p:nvSpPr>
          <p:cNvPr id="22" name="Text 9"/>
          <p:cNvSpPr/>
          <p:nvPr/>
        </p:nvSpPr>
        <p:spPr>
          <a:xfrm>
            <a:off x="8128620" y="6191250"/>
            <a:ext cx="1314450" cy="2826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25"/>
              </a:lnSpc>
              <a:buNone/>
            </a:pPr>
            <a:r>
              <a:rPr lang="en-US" sz="1725" dirty="0">
                <a:solidFill>
                  <a:srgbClr val="2B2B2B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AI 활용</a:t>
            </a:r>
            <a:endParaRPr lang="en-US" sz="17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153" y="5836146"/>
            <a:ext cx="499765" cy="5211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1098" y="2043559"/>
            <a:ext cx="560784" cy="6514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6792" y="3195786"/>
            <a:ext cx="889992" cy="8023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067" y="2036713"/>
            <a:ext cx="633859" cy="651421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-423907" y="704850"/>
            <a:ext cx="13815060" cy="6020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4741"/>
              </a:lnSpc>
              <a:buNone/>
            </a:pPr>
            <a:r>
              <a:rPr lang="en-US" sz="3675" b="1" dirty="0">
                <a:solidFill>
                  <a:srgbClr val="353535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사례 3: 고객경험팀의 문의 응대 속도 개선</a:t>
            </a:r>
            <a:endParaRPr lang="en-US" sz="3675" dirty="0"/>
          </a:p>
        </p:txBody>
      </p:sp>
      <p:sp>
        <p:nvSpPr>
          <p:cNvPr id="8" name="Text 1"/>
          <p:cNvSpPr/>
          <p:nvPr/>
        </p:nvSpPr>
        <p:spPr>
          <a:xfrm>
            <a:off x="4878645" y="2238375"/>
            <a:ext cx="2560320" cy="37073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919"/>
              </a:lnSpc>
              <a:buNone/>
            </a:pPr>
            <a:r>
              <a:rPr lang="en-US" sz="2100" b="1" dirty="0">
                <a:solidFill>
                  <a:srgbClr val="353535"/>
                </a:solidFill>
                <a:latin typeface="NANUMGOTHIC EXTRA" pitchFamily="34" charset="0"/>
                <a:ea typeface="NANUMGOTHIC EXTRA" pitchFamily="34" charset="-122"/>
                <a:cs typeface="NANUMGOTHIC EXTRA" pitchFamily="34" charset="-120"/>
              </a:rPr>
              <a:t>AI 챗봇 도입</a:t>
            </a:r>
            <a:endParaRPr lang="en-US" sz="2100" dirty="0"/>
          </a:p>
        </p:txBody>
      </p:sp>
      <p:sp>
        <p:nvSpPr>
          <p:cNvPr id="9" name="Text 2"/>
          <p:cNvSpPr/>
          <p:nvPr/>
        </p:nvSpPr>
        <p:spPr>
          <a:xfrm>
            <a:off x="8705359" y="5895975"/>
            <a:ext cx="1851660" cy="35748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815"/>
              </a:lnSpc>
              <a:buNone/>
            </a:pPr>
            <a:r>
              <a:rPr lang="en-US" sz="2025" b="1" dirty="0">
                <a:solidFill>
                  <a:srgbClr val="353535"/>
                </a:solidFill>
                <a:latin typeface="NANUMGOTHIC EXTRA" pitchFamily="34" charset="0"/>
                <a:ea typeface="NANUMGOTHIC EXTRA" pitchFamily="34" charset="-122"/>
                <a:cs typeface="NANUMGOTHIC EXTRA" pitchFamily="34" charset="-120"/>
              </a:rPr>
              <a:t>업무 효율성</a:t>
            </a:r>
            <a:endParaRPr lang="en-US" sz="2025" dirty="0"/>
          </a:p>
        </p:txBody>
      </p:sp>
      <p:sp>
        <p:nvSpPr>
          <p:cNvPr id="10" name="Text 3"/>
          <p:cNvSpPr/>
          <p:nvPr/>
        </p:nvSpPr>
        <p:spPr>
          <a:xfrm>
            <a:off x="1009650" y="2800350"/>
            <a:ext cx="640080" cy="37073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19"/>
              </a:lnSpc>
              <a:buNone/>
            </a:pPr>
            <a:r>
              <a:rPr lang="en-US" sz="2100" b="1" dirty="0">
                <a:solidFill>
                  <a:srgbClr val="353535"/>
                </a:solidFill>
                <a:latin typeface="NANUMGOTHIC EXTRA" pitchFamily="34" charset="0"/>
                <a:ea typeface="NANUMGOTHIC EXTRA" pitchFamily="34" charset="-122"/>
                <a:cs typeface="NANUMGOTHIC EXTRA" pitchFamily="34" charset="-120"/>
              </a:rPr>
              <a:t>상황</a:t>
            </a:r>
            <a:endParaRPr lang="en-US" sz="2100" dirty="0"/>
          </a:p>
        </p:txBody>
      </p:sp>
      <p:sp>
        <p:nvSpPr>
          <p:cNvPr id="11" name="Text 4"/>
          <p:cNvSpPr/>
          <p:nvPr/>
        </p:nvSpPr>
        <p:spPr>
          <a:xfrm>
            <a:off x="8086725" y="2800350"/>
            <a:ext cx="640080" cy="37073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19"/>
              </a:lnSpc>
              <a:buNone/>
            </a:pPr>
            <a:r>
              <a:rPr lang="en-US" sz="2100" b="1" dirty="0">
                <a:solidFill>
                  <a:srgbClr val="353535"/>
                </a:solidFill>
                <a:latin typeface="NANUMGOTHIC EXTRA" pitchFamily="34" charset="0"/>
                <a:ea typeface="NANUMGOTHIC EXTRA" pitchFamily="34" charset="-122"/>
                <a:cs typeface="NANUMGOTHIC EXTRA" pitchFamily="34" charset="-120"/>
              </a:rPr>
              <a:t>결과</a:t>
            </a:r>
            <a:endParaRPr lang="en-US" sz="2100" dirty="0"/>
          </a:p>
        </p:txBody>
      </p:sp>
      <p:sp>
        <p:nvSpPr>
          <p:cNvPr id="12" name="Text 5"/>
          <p:cNvSpPr/>
          <p:nvPr/>
        </p:nvSpPr>
        <p:spPr>
          <a:xfrm>
            <a:off x="962025" y="3267075"/>
            <a:ext cx="7429500" cy="37861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81"/>
              </a:lnSpc>
              <a:buNone/>
            </a:pPr>
            <a:r>
              <a:rPr lang="en-US" sz="1875" dirty="0">
                <a:solidFill>
                  <a:srgbClr val="353535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반복되는 유형의 고객 문의에 대한 수동 답변</a:t>
            </a:r>
            <a:endParaRPr lang="en-US" sz="1875" dirty="0"/>
          </a:p>
        </p:txBody>
      </p:sp>
      <p:sp>
        <p:nvSpPr>
          <p:cNvPr id="13" name="Text 6"/>
          <p:cNvSpPr/>
          <p:nvPr/>
        </p:nvSpPr>
        <p:spPr>
          <a:xfrm>
            <a:off x="962025" y="3657600"/>
            <a:ext cx="7143750" cy="37861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81"/>
              </a:lnSpc>
              <a:buNone/>
            </a:pPr>
            <a:r>
              <a:rPr lang="en-US" sz="1875" dirty="0">
                <a:solidFill>
                  <a:srgbClr val="353535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평균 응대 시간 지연으로 고객 만족도 저하</a:t>
            </a:r>
            <a:endParaRPr lang="en-US" sz="1875" dirty="0"/>
          </a:p>
        </p:txBody>
      </p:sp>
      <p:sp>
        <p:nvSpPr>
          <p:cNvPr id="14" name="Text 7"/>
          <p:cNvSpPr/>
          <p:nvPr/>
        </p:nvSpPr>
        <p:spPr>
          <a:xfrm>
            <a:off x="962025" y="4181475"/>
            <a:ext cx="6286500" cy="37861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81"/>
              </a:lnSpc>
              <a:buNone/>
            </a:pPr>
            <a:r>
              <a:rPr lang="en-US" sz="1875" dirty="0">
                <a:solidFill>
                  <a:srgbClr val="353535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상담원의 복잡한 문의 처리 시간 부족</a:t>
            </a:r>
            <a:endParaRPr lang="en-US" sz="1875" dirty="0"/>
          </a:p>
        </p:txBody>
      </p:sp>
      <p:sp>
        <p:nvSpPr>
          <p:cNvPr id="15" name="Text 8"/>
          <p:cNvSpPr/>
          <p:nvPr/>
        </p:nvSpPr>
        <p:spPr>
          <a:xfrm>
            <a:off x="8029575" y="3267075"/>
            <a:ext cx="5238750" cy="37861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81"/>
              </a:lnSpc>
              <a:buNone/>
            </a:pPr>
            <a:r>
              <a:rPr lang="en-US" sz="1875" dirty="0">
                <a:solidFill>
                  <a:srgbClr val="353535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최초 응답 시간 50% 단축</a:t>
            </a:r>
            <a:endParaRPr lang="en-US" sz="1875" dirty="0"/>
          </a:p>
        </p:txBody>
      </p:sp>
      <p:sp>
        <p:nvSpPr>
          <p:cNvPr id="16" name="Text 9"/>
          <p:cNvSpPr/>
          <p:nvPr/>
        </p:nvSpPr>
        <p:spPr>
          <a:xfrm>
            <a:off x="8029575" y="3657600"/>
            <a:ext cx="6126480" cy="3634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862"/>
              </a:lnSpc>
              <a:buNone/>
            </a:pPr>
            <a:r>
              <a:rPr lang="en-US" sz="1800" dirty="0">
                <a:solidFill>
                  <a:srgbClr val="353535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고객 만족도(CSAT) 15% 향상</a:t>
            </a:r>
            <a:endParaRPr lang="en-US" sz="1800" dirty="0"/>
          </a:p>
        </p:txBody>
      </p:sp>
      <p:sp>
        <p:nvSpPr>
          <p:cNvPr id="17" name="Text 10"/>
          <p:cNvSpPr/>
          <p:nvPr/>
        </p:nvSpPr>
        <p:spPr>
          <a:xfrm>
            <a:off x="8029575" y="4048125"/>
            <a:ext cx="5429250" cy="37861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81"/>
              </a:lnSpc>
              <a:buNone/>
            </a:pPr>
            <a:r>
              <a:rPr lang="en-US" sz="1875" dirty="0">
                <a:solidFill>
                  <a:srgbClr val="353535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복잡한 문의에 상담원 집중 가능</a:t>
            </a:r>
            <a:endParaRPr lang="en-US" sz="1875" dirty="0"/>
          </a:p>
        </p:txBody>
      </p:sp>
      <p:sp>
        <p:nvSpPr>
          <p:cNvPr id="18" name="Text 11"/>
          <p:cNvSpPr/>
          <p:nvPr/>
        </p:nvSpPr>
        <p:spPr>
          <a:xfrm>
            <a:off x="322362" y="5924550"/>
            <a:ext cx="12858750" cy="37861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981"/>
              </a:lnSpc>
              <a:buNone/>
            </a:pPr>
            <a:r>
              <a:rPr lang="en-US" sz="1875" dirty="0">
                <a:solidFill>
                  <a:srgbClr val="353535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핵심 성과: FAQ 자동 분류 및 표준 답변 초안 생성으로 업무 효율성 대폭 개선</a:t>
            </a:r>
            <a:endParaRPr lang="en-US" sz="18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7459" y="5129659"/>
            <a:ext cx="914400" cy="10080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2494" y="3895279"/>
            <a:ext cx="719286" cy="500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094" y="3874740"/>
            <a:ext cx="914400" cy="93255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8086" y="1913334"/>
            <a:ext cx="1255663" cy="16869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8886" y="1645890"/>
            <a:ext cx="1158180" cy="850255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297180" y="533400"/>
            <a:ext cx="12283440" cy="68847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5421"/>
              </a:lnSpc>
              <a:buNone/>
            </a:pPr>
            <a:r>
              <a:rPr lang="en-US" sz="3900" b="1" dirty="0">
                <a:solidFill>
                  <a:srgbClr val="3A3A3A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사례 4: 전사 회의록 요약 및 공유</a:t>
            </a:r>
            <a:endParaRPr lang="en-US" sz="3900" dirty="0"/>
          </a:p>
        </p:txBody>
      </p:sp>
      <p:sp>
        <p:nvSpPr>
          <p:cNvPr id="9" name="Text 1"/>
          <p:cNvSpPr/>
          <p:nvPr/>
        </p:nvSpPr>
        <p:spPr>
          <a:xfrm>
            <a:off x="1323975" y="1905000"/>
            <a:ext cx="7103715" cy="7617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999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장문의 회의록을 아무도 읽지 않아 핵심 정보 공유가 어렵고</a:t>
            </a:r>
            <a:pPr algn="ctr" indent="0" marL="0">
              <a:lnSpc>
                <a:spcPts val="2999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algn="ctr" indent="0" marL="0">
              <a:lnSpc>
                <a:spcPts val="2999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후속 조치 누락 발생</a:t>
            </a:r>
            <a:endParaRPr lang="en-US" sz="2325" dirty="0"/>
          </a:p>
        </p:txBody>
      </p:sp>
      <p:sp>
        <p:nvSpPr>
          <p:cNvPr id="10" name="Text 2"/>
          <p:cNvSpPr/>
          <p:nvPr/>
        </p:nvSpPr>
        <p:spPr>
          <a:xfrm>
            <a:off x="962025" y="3552825"/>
            <a:ext cx="8120063" cy="7617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999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AI 음성 인식 및 요약 도구를 활용하여 회의 내용을 텍스트로 변환하,</a:t>
            </a:r>
            <a:pPr algn="ctr" indent="0" marL="0">
              <a:lnSpc>
                <a:spcPts val="2999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algn="ctr" indent="0" marL="0">
              <a:lnSpc>
                <a:spcPts val="2999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고, 핵심 요약 및 실행 항목(Action Item) 목록을 자동으로 생성</a:t>
            </a:r>
            <a:endParaRPr lang="en-US" sz="2325" dirty="0"/>
          </a:p>
        </p:txBody>
      </p:sp>
      <p:sp>
        <p:nvSpPr>
          <p:cNvPr id="11" name="Text 3"/>
          <p:cNvSpPr/>
          <p:nvPr/>
        </p:nvSpPr>
        <p:spPr>
          <a:xfrm>
            <a:off x="1809750" y="5200650"/>
            <a:ext cx="6034980" cy="7617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999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회의록 요약 시간이 대폭 줄고, 핵심 정보 공유율 및</a:t>
            </a:r>
            <a:pPr algn="ctr" indent="0" marL="0">
              <a:lnSpc>
                <a:spcPts val="2999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algn="ctr" indent="0" marL="0">
              <a:lnSpc>
                <a:spcPts val="2999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후속 조치 이행률이 증가하여 업무 효율성이 향상</a:t>
            </a:r>
            <a:endParaRPr lang="en-US" sz="23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4079" y="2146548"/>
            <a:ext cx="1243459" cy="12480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898" y="2146548"/>
            <a:ext cx="1219200" cy="12480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2957" y="2146548"/>
            <a:ext cx="1231255" cy="12480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4165" y="2146548"/>
            <a:ext cx="1231255" cy="1248073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250001" y="809625"/>
            <a:ext cx="1243584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4752"/>
              </a:lnSpc>
              <a:buNone/>
            </a:pPr>
            <a:r>
              <a:rPr lang="en-US" sz="3600" b="1" dirty="0">
                <a:solidFill>
                  <a:srgbClr val="2F303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우리의 실험을 '자산'으로 만드는 4단계</a:t>
            </a:r>
            <a:endParaRPr lang="en-US" sz="3600" dirty="0"/>
          </a:p>
        </p:txBody>
      </p:sp>
      <p:sp>
        <p:nvSpPr>
          <p:cNvPr id="8" name="Text 1"/>
          <p:cNvSpPr/>
          <p:nvPr/>
        </p:nvSpPr>
        <p:spPr>
          <a:xfrm>
            <a:off x="1162050" y="3790950"/>
            <a:ext cx="3048000" cy="30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419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1단계: 문제 정의</a:t>
            </a:r>
            <a:endParaRPr lang="en-US" sz="1875" dirty="0"/>
          </a:p>
        </p:txBody>
      </p:sp>
      <p:sp>
        <p:nvSpPr>
          <p:cNvPr id="9" name="Text 2"/>
          <p:cNvSpPr/>
          <p:nvPr/>
        </p:nvSpPr>
        <p:spPr>
          <a:xfrm>
            <a:off x="3857625" y="3790950"/>
            <a:ext cx="3048000" cy="30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419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2단계: 실험 진행</a:t>
            </a:r>
            <a:endParaRPr lang="en-US" sz="1875" dirty="0"/>
          </a:p>
        </p:txBody>
      </p:sp>
      <p:sp>
        <p:nvSpPr>
          <p:cNvPr id="10" name="Text 3"/>
          <p:cNvSpPr/>
          <p:nvPr/>
        </p:nvSpPr>
        <p:spPr>
          <a:xfrm>
            <a:off x="6553200" y="3790950"/>
            <a:ext cx="3048000" cy="30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419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3단계: 결과 기록</a:t>
            </a:r>
            <a:endParaRPr lang="en-US" sz="1875" dirty="0"/>
          </a:p>
        </p:txBody>
      </p:sp>
      <p:sp>
        <p:nvSpPr>
          <p:cNvPr id="11" name="Text 4"/>
          <p:cNvSpPr/>
          <p:nvPr/>
        </p:nvSpPr>
        <p:spPr>
          <a:xfrm>
            <a:off x="9248775" y="3790950"/>
            <a:ext cx="1833563" cy="58965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32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4단계: 사내 공유</a:t>
            </a:r>
            <a:pPr indent="0" marL="0">
              <a:lnSpc>
                <a:spcPts val="232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32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채널 아카이빙</a:t>
            </a:r>
            <a:endParaRPr lang="en-US" sz="1800" dirty="0"/>
          </a:p>
        </p:txBody>
      </p:sp>
      <p:sp>
        <p:nvSpPr>
          <p:cNvPr id="12" name="Text 5"/>
          <p:cNvSpPr/>
          <p:nvPr/>
        </p:nvSpPr>
        <p:spPr>
          <a:xfrm>
            <a:off x="1162050" y="4210050"/>
            <a:ext cx="1906786" cy="7800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반복적이고 불편한</a:t>
            </a:r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업무를 AI로 개선하고</a:t>
            </a:r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싶은지 명확히 정의</a:t>
            </a:r>
            <a:endParaRPr lang="en-US" sz="1575" dirty="0"/>
          </a:p>
        </p:txBody>
      </p:sp>
      <p:sp>
        <p:nvSpPr>
          <p:cNvPr id="13" name="Text 6"/>
          <p:cNvSpPr/>
          <p:nvPr/>
        </p:nvSpPr>
        <p:spPr>
          <a:xfrm>
            <a:off x="3857625" y="4210050"/>
            <a:ext cx="2084933" cy="7800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AI 도구를 활용하여 작은</a:t>
            </a:r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규모의 실험을 진행하고</a:t>
            </a:r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과정을 기록</a:t>
            </a:r>
            <a:endParaRPr lang="en-US" sz="1575" dirty="0"/>
          </a:p>
        </p:txBody>
      </p:sp>
      <p:sp>
        <p:nvSpPr>
          <p:cNvPr id="14" name="Text 7"/>
          <p:cNvSpPr/>
          <p:nvPr/>
        </p:nvSpPr>
        <p:spPr>
          <a:xfrm>
            <a:off x="6553200" y="4210050"/>
            <a:ext cx="1948755" cy="7800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성공 여부와 관계없이</a:t>
            </a:r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시도한 내용과 학습한</a:t>
            </a:r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점을 상세히 기록</a:t>
            </a:r>
            <a:endParaRPr lang="en-US" sz="1575" dirty="0"/>
          </a:p>
        </p:txBody>
      </p:sp>
      <p:sp>
        <p:nvSpPr>
          <p:cNvPr id="15" name="Text 8"/>
          <p:cNvSpPr/>
          <p:nvPr/>
        </p:nvSpPr>
        <p:spPr>
          <a:xfrm>
            <a:off x="9248775" y="4457700"/>
            <a:ext cx="2116336" cy="10894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기록된 실험 사례를 사내</a:t>
            </a:r>
            <a:pPr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공유 채널에 아카이빙하</a:t>
            </a:r>
            <a:pPr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여 다른 팀원들이 활용할</a:t>
            </a:r>
            <a:pPr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수 있도록 함</a:t>
            </a:r>
            <a:endParaRPr lang="en-US" sz="16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875" y="4046190"/>
            <a:ext cx="633859" cy="637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5671" y="2420838"/>
            <a:ext cx="670471" cy="6240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6486" y="2235696"/>
            <a:ext cx="2194471" cy="2564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765" y="4053036"/>
            <a:ext cx="633859" cy="5896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4377" y="2386459"/>
            <a:ext cx="536377" cy="651421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190976" y="742950"/>
            <a:ext cx="12481560" cy="66868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5265"/>
              </a:lnSpc>
              <a:buNone/>
            </a:pPr>
            <a:r>
              <a:rPr lang="en-US" sz="3900" b="1" dirty="0">
                <a:solidFill>
                  <a:srgbClr val="343434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AI 실험, ‘안전’이 가장 중요합니다</a:t>
            </a:r>
            <a:endParaRPr lang="en-US" sz="3900" dirty="0"/>
          </a:p>
        </p:txBody>
      </p:sp>
      <p:sp>
        <p:nvSpPr>
          <p:cNvPr id="9" name="Text 1"/>
          <p:cNvSpPr/>
          <p:nvPr/>
        </p:nvSpPr>
        <p:spPr>
          <a:xfrm>
            <a:off x="1876425" y="2419350"/>
            <a:ext cx="1435298" cy="79444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128"/>
              </a:lnSpc>
              <a:buNone/>
            </a:pPr>
            <a:r>
              <a:rPr lang="en-US" sz="2250" b="1" dirty="0">
                <a:solidFill>
                  <a:srgbClr val="343434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보안 및 정보</a:t>
            </a:r>
            <a:pPr algn="ctr" indent="0" marL="0">
              <a:lnSpc>
                <a:spcPts val="3128"/>
              </a:lnSpc>
              <a:buNone/>
            </a:pPr>
            <a:r>
              <a:rPr lang="en-US" sz="2250" b="1" dirty="0">
                <a:solidFill>
                  <a:srgbClr val="343434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
</a:t>
            </a:r>
            <a:pPr algn="ctr" indent="0" marL="0">
              <a:lnSpc>
                <a:spcPts val="3128"/>
              </a:lnSpc>
              <a:buNone/>
            </a:pPr>
            <a:r>
              <a:rPr lang="en-US" sz="2250" b="1" dirty="0">
                <a:solidFill>
                  <a:srgbClr val="343434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유출 위험</a:t>
            </a:r>
            <a:endParaRPr lang="en-US" sz="2250" dirty="0"/>
          </a:p>
        </p:txBody>
      </p:sp>
      <p:sp>
        <p:nvSpPr>
          <p:cNvPr id="10" name="Text 2"/>
          <p:cNvSpPr/>
          <p:nvPr/>
        </p:nvSpPr>
        <p:spPr>
          <a:xfrm>
            <a:off x="9039225" y="2457450"/>
            <a:ext cx="2880360" cy="37073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2919"/>
              </a:lnSpc>
              <a:buNone/>
            </a:pPr>
            <a:r>
              <a:rPr lang="en-US" sz="2100" b="1" dirty="0">
                <a:solidFill>
                  <a:srgbClr val="343434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윤리적 편향 문제</a:t>
            </a:r>
            <a:endParaRPr lang="en-US" sz="2100" dirty="0"/>
          </a:p>
        </p:txBody>
      </p:sp>
      <p:sp>
        <p:nvSpPr>
          <p:cNvPr id="11" name="Text 3"/>
          <p:cNvSpPr/>
          <p:nvPr/>
        </p:nvSpPr>
        <p:spPr>
          <a:xfrm>
            <a:off x="1313914" y="4095750"/>
            <a:ext cx="2560320" cy="37073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919"/>
              </a:lnSpc>
              <a:buNone/>
            </a:pPr>
            <a:r>
              <a:rPr lang="en-US" sz="2100" b="1" dirty="0">
                <a:solidFill>
                  <a:srgbClr val="343434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AI 환각 현상</a:t>
            </a:r>
            <a:endParaRPr lang="en-US" sz="2100" dirty="0"/>
          </a:p>
        </p:txBody>
      </p:sp>
      <p:sp>
        <p:nvSpPr>
          <p:cNvPr id="12" name="Text 4"/>
          <p:cNvSpPr/>
          <p:nvPr/>
        </p:nvSpPr>
        <p:spPr>
          <a:xfrm>
            <a:off x="9039225" y="4095750"/>
            <a:ext cx="3200400" cy="37073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2919"/>
              </a:lnSpc>
              <a:buNone/>
            </a:pPr>
            <a:r>
              <a:rPr lang="en-US" sz="2100" b="1" dirty="0">
                <a:solidFill>
                  <a:srgbClr val="343434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저작권 침해 가능성</a:t>
            </a:r>
            <a:endParaRPr lang="en-US" sz="2100" dirty="0"/>
          </a:p>
        </p:txBody>
      </p:sp>
      <p:sp>
        <p:nvSpPr>
          <p:cNvPr id="13" name="Text 5"/>
          <p:cNvSpPr/>
          <p:nvPr/>
        </p:nvSpPr>
        <p:spPr>
          <a:xfrm>
            <a:off x="3333750" y="5581650"/>
            <a:ext cx="6108353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925"/>
              </a:lnSpc>
              <a:buNone/>
            </a:pPr>
            <a:r>
              <a:rPr lang="en-US" sz="1875" dirty="0">
                <a:solidFill>
                  <a:srgbClr val="343434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혁신적인 도구이지만, 반드시 고려해야 할 리스크들을</a:t>
            </a:r>
            <a:pPr algn="ctr" indent="0" marL="0">
              <a:lnSpc>
                <a:spcPts val="2925"/>
              </a:lnSpc>
              <a:buNone/>
            </a:pPr>
            <a:r>
              <a:rPr lang="en-US" sz="1875" dirty="0">
                <a:solidFill>
                  <a:srgbClr val="343434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algn="ctr" indent="0" marL="0">
              <a:lnSpc>
                <a:spcPts val="2925"/>
              </a:lnSpc>
              <a:buNone/>
            </a:pPr>
            <a:r>
              <a:rPr lang="en-US" sz="1875" dirty="0">
                <a:solidFill>
                  <a:srgbClr val="343434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명확히 인지하고 관리해야 합니다</a:t>
            </a:r>
            <a:endParaRPr lang="en-US" sz="1875" dirty="0"/>
          </a:p>
        </p:txBody>
      </p:sp>
      <p:sp>
        <p:nvSpPr>
          <p:cNvPr id="14" name="Text 6"/>
          <p:cNvSpPr/>
          <p:nvPr/>
        </p:nvSpPr>
        <p:spPr>
          <a:xfrm>
            <a:off x="9067800" y="2847975"/>
            <a:ext cx="5311140" cy="19273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343434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Noto Sans KR Regular, 18pt</a:t>
            </a:r>
            <a:endParaRPr lang="en-US" sz="1275" dirty="0"/>
          </a:p>
        </p:txBody>
      </p:sp>
      <p:sp>
        <p:nvSpPr>
          <p:cNvPr id="15" name="Text 7"/>
          <p:cNvSpPr/>
          <p:nvPr/>
        </p:nvSpPr>
        <p:spPr>
          <a:xfrm>
            <a:off x="942975" y="4476750"/>
            <a:ext cx="5311140" cy="19273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343434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Noto Sans KR Regular, 18pt</a:t>
            </a:r>
            <a:endParaRPr lang="en-US" sz="1275" dirty="0"/>
          </a:p>
        </p:txBody>
      </p:sp>
      <p:sp>
        <p:nvSpPr>
          <p:cNvPr id="16" name="Text 8"/>
          <p:cNvSpPr/>
          <p:nvPr/>
        </p:nvSpPr>
        <p:spPr>
          <a:xfrm>
            <a:off x="9067800" y="4476750"/>
            <a:ext cx="5311140" cy="19273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343434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Noto Sans KR Regular, 18pt</a:t>
            </a:r>
            <a:endParaRPr lang="en-US" sz="12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286" y="1810494"/>
            <a:ext cx="10716667" cy="417641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1667381" y="666750"/>
            <a:ext cx="16299180" cy="77956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6138"/>
              </a:lnSpc>
              <a:buNone/>
            </a:pPr>
            <a:r>
              <a:rPr lang="en-US" sz="4650" b="1" dirty="0">
                <a:solidFill>
                  <a:srgbClr val="343434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보안 및 개인정보 보호 Do &amp; Don't</a:t>
            </a:r>
            <a:endParaRPr lang="en-US" sz="46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9686" y="1735038"/>
            <a:ext cx="3852565" cy="3531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086" y="4635996"/>
            <a:ext cx="767953" cy="7611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086" y="3655219"/>
            <a:ext cx="767953" cy="7749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086" y="2695129"/>
            <a:ext cx="767953" cy="7679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067" y="1728192"/>
            <a:ext cx="889992" cy="788640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-618187" y="638175"/>
            <a:ext cx="14264640" cy="6933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5460"/>
              </a:lnSpc>
              <a:buNone/>
            </a:pPr>
            <a:r>
              <a:rPr lang="en-US" sz="3900" b="1" dirty="0">
                <a:solidFill>
                  <a:srgbClr val="333333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한각과 편향: '신뢰하되, 반드시 검증하라'</a:t>
            </a:r>
            <a:endParaRPr lang="en-US" sz="3900" dirty="0"/>
          </a:p>
        </p:txBody>
      </p:sp>
      <p:sp>
        <p:nvSpPr>
          <p:cNvPr id="9" name="Text 1"/>
          <p:cNvSpPr/>
          <p:nvPr/>
        </p:nvSpPr>
        <p:spPr>
          <a:xfrm>
            <a:off x="-1104439" y="5895975"/>
            <a:ext cx="1515618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825"/>
              </a:lnSpc>
              <a:buNone/>
            </a:pPr>
            <a:r>
              <a:rPr lang="en-US" sz="2550" b="1" dirty="0">
                <a:solidFill>
                  <a:srgbClr val="333333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AI는 강력한 도구이지만, 최종 판단과 검증은 항상 사람이 해야 합니다</a:t>
            </a:r>
            <a:endParaRPr lang="en-US" sz="2550" dirty="0"/>
          </a:p>
        </p:txBody>
      </p:sp>
      <p:sp>
        <p:nvSpPr>
          <p:cNvPr id="10" name="Text 2"/>
          <p:cNvSpPr/>
          <p:nvPr/>
        </p:nvSpPr>
        <p:spPr>
          <a:xfrm>
            <a:off x="2114550" y="1771650"/>
            <a:ext cx="5060603" cy="76795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024"/>
              </a:lnSpc>
              <a:buNone/>
            </a:pPr>
            <a:r>
              <a:rPr lang="en-US" sz="2100" b="1" dirty="0">
                <a:solidFill>
                  <a:srgbClr val="333333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출처와 교차 확인: AI 정보의 출처 확인 및</a:t>
            </a:r>
            <a:pPr indent="0" marL="0">
              <a:lnSpc>
                <a:spcPts val="3024"/>
              </a:lnSpc>
              <a:buNone/>
            </a:pPr>
            <a:r>
              <a:rPr lang="en-US" sz="2100" b="1" dirty="0">
                <a:solidFill>
                  <a:srgbClr val="333333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3024"/>
              </a:lnSpc>
              <a:buNone/>
            </a:pPr>
            <a:r>
              <a:rPr lang="en-US" sz="2100" b="1" dirty="0">
                <a:solidFill>
                  <a:srgbClr val="333333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신뢰할 수 있는 소스를 통한 교차 검증</a:t>
            </a:r>
            <a:endParaRPr lang="en-US" sz="2100" dirty="0"/>
          </a:p>
        </p:txBody>
      </p:sp>
      <p:sp>
        <p:nvSpPr>
          <p:cNvPr id="11" name="Text 3"/>
          <p:cNvSpPr/>
          <p:nvPr/>
        </p:nvSpPr>
        <p:spPr>
          <a:xfrm>
            <a:off x="2114550" y="2695575"/>
            <a:ext cx="6034980" cy="76795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024"/>
              </a:lnSpc>
              <a:buNone/>
            </a:pPr>
            <a:r>
              <a:rPr lang="en-US" sz="2100" b="1" dirty="0">
                <a:solidFill>
                  <a:srgbClr val="333333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논리적 일관성 검토: 답변 내용의 상식적 타당성과</a:t>
            </a:r>
            <a:pPr indent="0" marL="0">
              <a:lnSpc>
                <a:spcPts val="3024"/>
              </a:lnSpc>
              <a:buNone/>
            </a:pPr>
            <a:r>
              <a:rPr lang="en-US" sz="2100" b="1" dirty="0">
                <a:solidFill>
                  <a:srgbClr val="333333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3024"/>
              </a:lnSpc>
              <a:buNone/>
            </a:pPr>
            <a:r>
              <a:rPr lang="en-US" sz="2100" b="1" dirty="0">
                <a:solidFill>
                  <a:srgbClr val="333333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논리적 모순 여부 면밀히 검토</a:t>
            </a:r>
            <a:endParaRPr lang="en-US" sz="2100" dirty="0"/>
          </a:p>
        </p:txBody>
      </p:sp>
      <p:sp>
        <p:nvSpPr>
          <p:cNvPr id="12" name="Text 4"/>
          <p:cNvSpPr/>
          <p:nvPr/>
        </p:nvSpPr>
        <p:spPr>
          <a:xfrm>
            <a:off x="2114550" y="3667125"/>
            <a:ext cx="6034980" cy="76795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024"/>
              </a:lnSpc>
              <a:buNone/>
            </a:pPr>
            <a:r>
              <a:rPr lang="en-US" sz="2100" b="1" dirty="0">
                <a:solidFill>
                  <a:srgbClr val="333333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잠재적 편향성 인지: 학습 데이터 편향으로 인한</a:t>
            </a:r>
            <a:pPr indent="0" marL="0">
              <a:lnSpc>
                <a:spcPts val="3024"/>
              </a:lnSpc>
              <a:buNone/>
            </a:pPr>
            <a:r>
              <a:rPr lang="en-US" sz="2100" b="1" dirty="0">
                <a:solidFill>
                  <a:srgbClr val="333333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3024"/>
              </a:lnSpc>
              <a:buNone/>
            </a:pPr>
            <a:r>
              <a:rPr lang="en-US" sz="2100" b="1" dirty="0">
                <a:solidFill>
                  <a:srgbClr val="333333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특정 관점이나 집단 유불리 정보 생성 가능성 인지</a:t>
            </a:r>
            <a:endParaRPr lang="en-US" sz="2100" dirty="0"/>
          </a:p>
        </p:txBody>
      </p:sp>
      <p:sp>
        <p:nvSpPr>
          <p:cNvPr id="13" name="Text 5"/>
          <p:cNvSpPr/>
          <p:nvPr/>
        </p:nvSpPr>
        <p:spPr>
          <a:xfrm>
            <a:off x="2114550" y="4648200"/>
            <a:ext cx="5835848" cy="76795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024"/>
              </a:lnSpc>
              <a:buNone/>
            </a:pPr>
            <a:r>
              <a:rPr lang="en-US" sz="2100" b="1" dirty="0">
                <a:solidFill>
                  <a:srgbClr val="333333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전문가 자문 활용: 법률, 의료, 재무 등 전문 지식</a:t>
            </a:r>
            <a:pPr indent="0" marL="0">
              <a:lnSpc>
                <a:spcPts val="3024"/>
              </a:lnSpc>
              <a:buNone/>
            </a:pPr>
            <a:r>
              <a:rPr lang="en-US" sz="2100" b="1" dirty="0">
                <a:solidFill>
                  <a:srgbClr val="333333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
</a:t>
            </a:r>
            <a:pPr indent="0" marL="0">
              <a:lnSpc>
                <a:spcPts val="3024"/>
              </a:lnSpc>
              <a:buNone/>
            </a:pPr>
            <a:r>
              <a:rPr lang="en-US" sz="2100" b="1" dirty="0">
                <a:solidFill>
                  <a:srgbClr val="333333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필요 분야는 반드시 전문가 자문</a:t>
            </a:r>
            <a:endParaRPr lang="en-US" sz="2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5898" y="2352229"/>
            <a:ext cx="3060055" cy="265390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84773" y="666750"/>
            <a:ext cx="13075920" cy="68847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5421"/>
              </a:lnSpc>
              <a:buNone/>
            </a:pPr>
            <a:r>
              <a:rPr lang="en-US" sz="3900" b="1" dirty="0">
                <a:solidFill>
                  <a:srgbClr val="343434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나의 AI 실험을 위한 안전 점검 리스트</a:t>
            </a:r>
            <a:endParaRPr lang="en-US" sz="3900" dirty="0"/>
          </a:p>
        </p:txBody>
      </p:sp>
      <p:sp>
        <p:nvSpPr>
          <p:cNvPr id="5" name="Text 1"/>
          <p:cNvSpPr/>
          <p:nvPr/>
        </p:nvSpPr>
        <p:spPr>
          <a:xfrm>
            <a:off x="1628775" y="1838325"/>
            <a:ext cx="3543300" cy="38085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99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데이터 민감도 확인</a:t>
            </a:r>
            <a:endParaRPr lang="en-US" sz="2325" dirty="0"/>
          </a:p>
        </p:txBody>
      </p:sp>
      <p:sp>
        <p:nvSpPr>
          <p:cNvPr id="6" name="Text 2"/>
          <p:cNvSpPr/>
          <p:nvPr/>
        </p:nvSpPr>
        <p:spPr>
          <a:xfrm>
            <a:off x="1628775" y="2724150"/>
            <a:ext cx="3897630" cy="38085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99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도구 승인 여부 점검</a:t>
            </a:r>
            <a:endParaRPr lang="en-US" sz="2325" dirty="0"/>
          </a:p>
        </p:txBody>
      </p:sp>
      <p:sp>
        <p:nvSpPr>
          <p:cNvPr id="7" name="Text 3"/>
          <p:cNvSpPr/>
          <p:nvPr/>
        </p:nvSpPr>
        <p:spPr>
          <a:xfrm>
            <a:off x="1628775" y="3609975"/>
            <a:ext cx="4251960" cy="38085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99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결과물 검증 계획 수립</a:t>
            </a:r>
            <a:endParaRPr lang="en-US" sz="2325" dirty="0"/>
          </a:p>
        </p:txBody>
      </p:sp>
      <p:sp>
        <p:nvSpPr>
          <p:cNvPr id="8" name="Text 4"/>
          <p:cNvSpPr/>
          <p:nvPr/>
        </p:nvSpPr>
        <p:spPr>
          <a:xfrm>
            <a:off x="1628775" y="4495800"/>
            <a:ext cx="3188970" cy="38085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99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책임 소재 명확화</a:t>
            </a:r>
            <a:endParaRPr lang="en-US" sz="2325" dirty="0"/>
          </a:p>
        </p:txBody>
      </p:sp>
      <p:sp>
        <p:nvSpPr>
          <p:cNvPr id="9" name="Text 5"/>
          <p:cNvSpPr/>
          <p:nvPr/>
        </p:nvSpPr>
        <p:spPr>
          <a:xfrm>
            <a:off x="1628775" y="5372100"/>
            <a:ext cx="4606290" cy="38085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99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피드백 및 모니터링 체계</a:t>
            </a:r>
            <a:endParaRPr lang="en-US" sz="2325" dirty="0"/>
          </a:p>
        </p:txBody>
      </p:sp>
      <p:sp>
        <p:nvSpPr>
          <p:cNvPr id="10" name="Text 6"/>
          <p:cNvSpPr/>
          <p:nvPr/>
        </p:nvSpPr>
        <p:spPr>
          <a:xfrm>
            <a:off x="1628775" y="2228850"/>
            <a:ext cx="12687300" cy="34007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678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실험에 사용될 데이터에 개인정보 또는 기업 기밀이 포함되어 있는가?</a:t>
            </a:r>
            <a:endParaRPr lang="en-US" sz="2250" dirty="0"/>
          </a:p>
        </p:txBody>
      </p:sp>
      <p:sp>
        <p:nvSpPr>
          <p:cNvPr id="11" name="Text 7"/>
          <p:cNvSpPr/>
          <p:nvPr/>
        </p:nvSpPr>
        <p:spPr>
          <a:xfrm>
            <a:off x="1628775" y="3105150"/>
            <a:ext cx="10972800" cy="34007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678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사용하려는 AI 도구가 회사에서 공식적으로 승인된 것인가?</a:t>
            </a:r>
            <a:endParaRPr lang="en-US" sz="2250" dirty="0"/>
          </a:p>
        </p:txBody>
      </p:sp>
      <p:sp>
        <p:nvSpPr>
          <p:cNvPr id="12" name="Text 8"/>
          <p:cNvSpPr/>
          <p:nvPr/>
        </p:nvSpPr>
        <p:spPr>
          <a:xfrm>
            <a:off x="1628775" y="3990975"/>
            <a:ext cx="11315700" cy="34007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678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AI 생성 결과물에 대한 사실 확인 및 검증 계획이 있는가?</a:t>
            </a:r>
            <a:endParaRPr lang="en-US" sz="2250" dirty="0"/>
          </a:p>
        </p:txBody>
      </p:sp>
      <p:sp>
        <p:nvSpPr>
          <p:cNvPr id="13" name="Text 9"/>
          <p:cNvSpPr/>
          <p:nvPr/>
        </p:nvSpPr>
        <p:spPr>
          <a:xfrm>
            <a:off x="1628775" y="4876800"/>
            <a:ext cx="10629900" cy="34007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678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AI 활용으로 인한 결과에 대한 최종 책임자가 명확한가?</a:t>
            </a:r>
            <a:endParaRPr lang="en-US" sz="2250" dirty="0"/>
          </a:p>
        </p:txBody>
      </p:sp>
      <p:sp>
        <p:nvSpPr>
          <p:cNvPr id="14" name="Text 10"/>
          <p:cNvSpPr/>
          <p:nvPr/>
        </p:nvSpPr>
        <p:spPr>
          <a:xfrm>
            <a:off x="1628775" y="5753100"/>
            <a:ext cx="12687300" cy="34007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678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AI 모델의 성능 저하 또는 이상 징후를 모니터링할 계획이 있는가?</a:t>
            </a:r>
            <a:endParaRPr lang="en-US" sz="2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375" y="600075"/>
            <a:ext cx="16093440" cy="700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5520"/>
              </a:lnSpc>
              <a:buNone/>
            </a:pPr>
            <a:r>
              <a:rPr lang="en-US" sz="4800" b="1" spc="60" kern="0" dirty="0">
                <a:solidFill>
                  <a:srgbClr val="353535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요약 및 오늘부터 시작하는 나의 첫 실행</a:t>
            </a:r>
            <a:endParaRPr lang="en-US" sz="4800" dirty="0"/>
          </a:p>
        </p:txBody>
      </p:sp>
      <p:sp>
        <p:nvSpPr>
          <p:cNvPr id="4" name="Text 1"/>
          <p:cNvSpPr/>
          <p:nvPr/>
        </p:nvSpPr>
        <p:spPr>
          <a:xfrm>
            <a:off x="714375" y="1628775"/>
            <a:ext cx="2228850" cy="44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510"/>
              </a:lnSpc>
              <a:buNone/>
            </a:pPr>
            <a:r>
              <a:rPr lang="en-US" sz="2925" b="1" dirty="0">
                <a:solidFill>
                  <a:srgbClr val="38C7A9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핵심 요약</a:t>
            </a:r>
            <a:endParaRPr lang="en-US" sz="2925" dirty="0"/>
          </a:p>
        </p:txBody>
      </p:sp>
      <p:sp>
        <p:nvSpPr>
          <p:cNvPr id="5" name="Text 2"/>
          <p:cNvSpPr/>
          <p:nvPr/>
        </p:nvSpPr>
        <p:spPr>
          <a:xfrm>
            <a:off x="714375" y="4371975"/>
            <a:ext cx="6240780" cy="44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510"/>
              </a:lnSpc>
              <a:buNone/>
            </a:pPr>
            <a:r>
              <a:rPr lang="en-US" sz="2925" b="1" dirty="0">
                <a:solidFill>
                  <a:srgbClr val="F7B538"/>
                </a:solidFill>
                <a:latin typeface="NanumGothicExtra" pitchFamily="34" charset="0"/>
                <a:ea typeface="NanumGothicExtra" pitchFamily="34" charset="-122"/>
                <a:cs typeface="NanumGothicExtra" pitchFamily="34" charset="-120"/>
              </a:rPr>
              <a:t>오늘부터 시작하는 첫 실행</a:t>
            </a:r>
            <a:endParaRPr lang="en-US" sz="2925" dirty="0"/>
          </a:p>
        </p:txBody>
      </p:sp>
      <p:sp>
        <p:nvSpPr>
          <p:cNvPr id="6" name="Text 3"/>
          <p:cNvSpPr/>
          <p:nvPr/>
        </p:nvSpPr>
        <p:spPr>
          <a:xfrm>
            <a:off x="714375" y="2162175"/>
            <a:ext cx="9429750" cy="3929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094"/>
              </a:lnSpc>
              <a:buNone/>
            </a:pPr>
            <a:r>
              <a:rPr lang="en-US" sz="24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거창한 계획 대신 작은 성공부터 시작하세요</a:t>
            </a:r>
            <a:endParaRPr lang="en-US" sz="2475" dirty="0"/>
          </a:p>
        </p:txBody>
      </p:sp>
      <p:sp>
        <p:nvSpPr>
          <p:cNvPr id="7" name="Text 4"/>
          <p:cNvSpPr/>
          <p:nvPr/>
        </p:nvSpPr>
        <p:spPr>
          <a:xfrm>
            <a:off x="714375" y="2590800"/>
            <a:ext cx="10184130" cy="3929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094"/>
              </a:lnSpc>
              <a:buNone/>
            </a:pPr>
            <a:r>
              <a:rPr lang="en-US" sz="24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완벽한 결과보다 시도와 학습 과정이 중요합니다</a:t>
            </a:r>
            <a:endParaRPr lang="en-US" sz="2475" dirty="0"/>
          </a:p>
        </p:txBody>
      </p:sp>
      <p:sp>
        <p:nvSpPr>
          <p:cNvPr id="8" name="Text 5"/>
          <p:cNvSpPr/>
          <p:nvPr/>
        </p:nvSpPr>
        <p:spPr>
          <a:xfrm>
            <a:off x="714375" y="3028950"/>
            <a:ext cx="9052560" cy="3929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094"/>
              </a:lnSpc>
              <a:buNone/>
            </a:pPr>
            <a:r>
              <a:rPr lang="en-US" sz="24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실패를 용인하는 심리적 안전감을 만드세요</a:t>
            </a:r>
            <a:endParaRPr lang="en-US" sz="2475" dirty="0"/>
          </a:p>
        </p:txBody>
      </p:sp>
      <p:sp>
        <p:nvSpPr>
          <p:cNvPr id="9" name="Text 6"/>
          <p:cNvSpPr/>
          <p:nvPr/>
        </p:nvSpPr>
        <p:spPr>
          <a:xfrm>
            <a:off x="714375" y="3457575"/>
            <a:ext cx="9806940" cy="3929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094"/>
              </a:lnSpc>
              <a:buNone/>
            </a:pPr>
            <a:r>
              <a:rPr lang="en-US" sz="24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• 안전 가이드라인을 지키며 똑똑하게 실험하세요</a:t>
            </a:r>
            <a:endParaRPr lang="en-US" sz="2475" dirty="0"/>
          </a:p>
        </p:txBody>
      </p:sp>
      <p:sp>
        <p:nvSpPr>
          <p:cNvPr id="10" name="Text 7"/>
          <p:cNvSpPr/>
          <p:nvPr/>
        </p:nvSpPr>
        <p:spPr>
          <a:xfrm>
            <a:off x="714375" y="4905375"/>
            <a:ext cx="12447270" cy="3929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094"/>
              </a:lnSpc>
              <a:buNone/>
            </a:pPr>
            <a:r>
              <a:rPr lang="en-US" sz="24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오늘 하루 가장 귀찮았던 반복 업무 한 가지를 떠올려 보세요</a:t>
            </a:r>
            <a:endParaRPr lang="en-US" sz="2475" dirty="0"/>
          </a:p>
        </p:txBody>
      </p:sp>
      <p:sp>
        <p:nvSpPr>
          <p:cNvPr id="11" name="Text 8"/>
          <p:cNvSpPr/>
          <p:nvPr/>
        </p:nvSpPr>
        <p:spPr>
          <a:xfrm>
            <a:off x="714375" y="5276850"/>
            <a:ext cx="17350740" cy="3929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094"/>
              </a:lnSpc>
              <a:buNone/>
            </a:pPr>
            <a:r>
              <a:rPr lang="en-US" sz="2475" dirty="0">
                <a:solidFill>
                  <a:srgbClr val="000000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'AI라면 이 문제를 어떻게 해결할 수 있을까?' 상상해 보는 것만으로도 충분합니다</a:t>
            </a:r>
            <a:endParaRPr lang="en-US" sz="2475" dirty="0"/>
          </a:p>
        </p:txBody>
      </p:sp>
      <p:sp>
        <p:nvSpPr>
          <p:cNvPr id="12" name="Text 9"/>
          <p:cNvSpPr/>
          <p:nvPr/>
        </p:nvSpPr>
        <p:spPr>
          <a:xfrm>
            <a:off x="714375" y="6086475"/>
            <a:ext cx="8572500" cy="29765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344"/>
              </a:lnSpc>
              <a:buNone/>
            </a:pPr>
            <a:r>
              <a:rPr lang="en-US" sz="1875" dirty="0">
                <a:solidFill>
                  <a:srgbClr val="787878"/>
                </a:solidFill>
                <a:latin typeface="NanumGothic" pitchFamily="34" charset="0"/>
                <a:ea typeface="NanumGothic" pitchFamily="34" charset="-122"/>
                <a:cs typeface="NanumGothic" pitchFamily="34" charset="-120"/>
              </a:rPr>
              <a:t>궁금한 점은 언제든 AI 전환 담당팀에 문의해 주십시오</a:t>
            </a:r>
            <a:endParaRPr lang="en-US" sz="18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2026-02-26T02:52:18Z</dcterms:created>
  <dcterms:modified xsi:type="dcterms:W3CDTF">2026-02-26T02:52:18Z</dcterms:modified>
</cp:coreProperties>
</file>