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D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840480" y="320040"/>
            <a:ext cx="4480560" cy="384048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E5E7EB"/>
                </a:solidFill>
                <a:latin typeface="Apple SD Gothic Neo"/>
              </a:rPr>
              <a:t>LLM AI 툴 활용 교육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0" y="1920240"/>
            <a:ext cx="56692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5400" b="1">
                <a:solidFill>
                  <a:srgbClr val="FFFFFF"/>
                </a:solidFill>
                <a:latin typeface="Apple SD Gothic Neo"/>
              </a:rPr>
              <a:t>AI에게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51760" y="2788920"/>
            <a:ext cx="694944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5400" b="1">
                <a:solidFill>
                  <a:srgbClr val="FFFFFF"/>
                </a:solidFill>
                <a:latin typeface="Apple SD Gothic Neo"/>
              </a:rPr>
              <a:t>잘 시키는 법</a:t>
            </a:r>
          </a:p>
        </p:txBody>
      </p:sp>
      <p:sp>
        <p:nvSpPr>
          <p:cNvPr id="5" name="Rectangle 4"/>
          <p:cNvSpPr/>
          <p:nvPr/>
        </p:nvSpPr>
        <p:spPr>
          <a:xfrm>
            <a:off x="5577840" y="3749039"/>
            <a:ext cx="1097280" cy="457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194560" y="3977639"/>
            <a:ext cx="78638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F0B43B"/>
                </a:solidFill>
                <a:latin typeface="Apple SD Gothic Neo"/>
              </a:rPr>
              <a:t>실무자를 위한 LLM 프롬프트 &amp; 워크플로우 완전 가이드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윤도상  |  2026.03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Slide  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F0B43B"/>
                </a:solidFill>
                <a:latin typeface="Apple SD Gothic Neo"/>
              </a:rPr>
              <a:t>AI 활용의 핵심 전제 3가지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4000" b="1">
                <a:solidFill>
                  <a:srgbClr val="1F2937"/>
                </a:solidFill>
                <a:latin typeface="Apple SD Gothic Neo"/>
              </a:rPr>
              <a:t>이것만 알아도 80%다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235440" y="1005840"/>
            <a:ext cx="237744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Chapter 1. AI는 어떻게 생각하는가?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74519"/>
            <a:ext cx="3611880" cy="2468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874519"/>
            <a:ext cx="3611880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240279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AI는 당신이 준
정보만큼 답한다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97479"/>
            <a:ext cx="315468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  <a:defRPr sz="1400">
                <a:solidFill>
                  <a:srgbClr val="6B7280"/>
                </a:solidFill>
                <a:latin typeface="Apple SD Gothic Neo"/>
              </a:defRPr>
            </a:pPr>
            <a:r>
              <a:t>입력(Prompt)의 질이 곧</a:t>
            </a:r>
          </a:p>
          <a:p>
            <a:pPr>
              <a:lnSpc>
                <a:spcPct val="120000"/>
              </a:lnSpc>
              <a:spcAft>
                <a:spcPts val="600"/>
              </a:spcAft>
              <a:defRPr sz="1400">
                <a:solidFill>
                  <a:srgbClr val="6B7280"/>
                </a:solidFill>
                <a:latin typeface="Apple SD Gothic Neo"/>
              </a:defRPr>
            </a:pPr>
            <a:r>
              <a:t>출력(Output)의 질을 결정합니다.</a:t>
            </a:r>
          </a:p>
          <a:p>
            <a:pPr>
              <a:lnSpc>
                <a:spcPct val="120000"/>
              </a:lnSpc>
              <a:spcAft>
                <a:spcPts val="600"/>
              </a:spcAft>
              <a:defRPr sz="1400">
                <a:solidFill>
                  <a:srgbClr val="6B7280"/>
                </a:solidFill>
                <a:latin typeface="Apple SD Gothic Neo"/>
              </a:defRPr>
            </a:pPr>
            <a:r>
              <a:t>맥락이 없으면 답도 없습니다.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17720" y="1874519"/>
            <a:ext cx="3611880" cy="2468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617720" y="1874519"/>
            <a:ext cx="3611880" cy="73152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46320" y="2240279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AI는 틀린 답을
자신 있게 말한다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0" y="2697479"/>
            <a:ext cx="315468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  <a:defRPr sz="1400">
                <a:solidFill>
                  <a:srgbClr val="6B7280"/>
                </a:solidFill>
                <a:latin typeface="Apple SD Gothic Neo"/>
              </a:defRPr>
            </a:pPr>
            <a:r>
              <a:t>환각(Hallucination) 현상은</a:t>
            </a:r>
          </a:p>
          <a:p>
            <a:pPr>
              <a:lnSpc>
                <a:spcPct val="120000"/>
              </a:lnSpc>
              <a:spcAft>
                <a:spcPts val="600"/>
              </a:spcAft>
              <a:defRPr sz="1400">
                <a:solidFill>
                  <a:srgbClr val="6B7280"/>
                </a:solidFill>
                <a:latin typeface="Apple SD Gothic Neo"/>
              </a:defRPr>
            </a:pPr>
            <a:r>
              <a:t>AI의 구조적 특성입니다.</a:t>
            </a:r>
          </a:p>
          <a:p>
            <a:pPr>
              <a:lnSpc>
                <a:spcPct val="120000"/>
              </a:lnSpc>
              <a:spcAft>
                <a:spcPts val="600"/>
              </a:spcAft>
              <a:defRPr sz="1400">
                <a:solidFill>
                  <a:srgbClr val="6B7280"/>
                </a:solidFill>
                <a:latin typeface="Apple SD Gothic Neo"/>
              </a:defRPr>
            </a:pPr>
            <a:r>
              <a:t>절대 맹신하지 마세요.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595360" y="1874519"/>
            <a:ext cx="3611880" cy="2468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595360" y="1874519"/>
            <a:ext cx="3611880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823960" y="2240279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AI는 도구이지,
판단자가 아니다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23960" y="2697479"/>
            <a:ext cx="315468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  <a:defRPr sz="1400">
                <a:solidFill>
                  <a:srgbClr val="6B7280"/>
                </a:solidFill>
                <a:latin typeface="Apple SD Gothic Neo"/>
              </a:defRPr>
            </a:pPr>
            <a:r>
              <a:t>결과물에 대한 최종 검증과</a:t>
            </a:r>
          </a:p>
          <a:p>
            <a:pPr>
              <a:lnSpc>
                <a:spcPct val="120000"/>
              </a:lnSpc>
              <a:spcAft>
                <a:spcPts val="600"/>
              </a:spcAft>
              <a:defRPr sz="1400">
                <a:solidFill>
                  <a:srgbClr val="6B7280"/>
                </a:solidFill>
                <a:latin typeface="Apple SD Gothic Neo"/>
              </a:defRPr>
            </a:pPr>
            <a:r>
              <a:t>책임은 항상 사람(나)에게</a:t>
            </a:r>
          </a:p>
          <a:p>
            <a:pPr>
              <a:lnSpc>
                <a:spcPct val="120000"/>
              </a:lnSpc>
              <a:spcAft>
                <a:spcPts val="600"/>
              </a:spcAft>
              <a:defRPr sz="1400">
                <a:solidFill>
                  <a:srgbClr val="6B7280"/>
                </a:solidFill>
                <a:latin typeface="Apple SD Gothic Neo"/>
              </a:defRPr>
            </a:pPr>
            <a:r>
              <a:t>있습니다.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074920"/>
            <a:ext cx="10908792" cy="777240"/>
          </a:xfrm>
          <a:prstGeom prst="roundRect">
            <a:avLst/>
          </a:prstGeom>
          <a:solidFill>
            <a:srgbClr val="142A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68680" y="5239512"/>
            <a:ext cx="1051560" cy="384048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01D2E"/>
                </a:solidFill>
                <a:latin typeface="Apple SD Gothic Neo"/>
              </a:rPr>
              <a:t>실제 사례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011680" y="5239512"/>
            <a:ext cx="2834640" cy="384048"/>
          </a:xfrm>
          <a:prstGeom prst="roundRect">
            <a:avLst/>
          </a:prstGeom>
          <a:solidFill>
            <a:srgbClr val="2B3E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E5E7EB"/>
                </a:solidFill>
                <a:latin typeface="Apple SD Gothic Neo"/>
              </a:rPr>
              <a:t>"세차장에 갑니다" (중의적)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92040" y="5239512"/>
            <a:ext cx="3657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200" b="1">
                <a:solidFill>
                  <a:srgbClr val="F0B43B"/>
                </a:solidFill>
                <a:latin typeface="Apple SD Gothic Neo"/>
              </a:rPr>
              <a:t>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212080" y="5239512"/>
            <a:ext cx="2926080" cy="384048"/>
          </a:xfrm>
          <a:prstGeom prst="roundRect">
            <a:avLst/>
          </a:prstGeom>
          <a:solidFill>
            <a:srgbClr val="2B3E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E5E7EB"/>
                </a:solidFill>
                <a:latin typeface="Apple SD Gothic Neo"/>
              </a:rPr>
              <a:t>"세차하러 갑니다" (명확)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21040" y="5239512"/>
            <a:ext cx="30175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E5E7EB"/>
                </a:solidFill>
                <a:latin typeface="Apple SD Gothic Neo"/>
              </a:rPr>
              <a:t>정보 단 하나(목적) 차이로
AI의 답변 품질이 완전히 달라집니다!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7200" y="6592824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윤도상  |  2026.03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D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ple SD Gothic Neo"/>
              </a:rPr>
              <a:t>LLM이란 무엇인가?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F0B43B"/>
                </a:solidFill>
                <a:latin typeface="Apple SD Gothic Neo"/>
              </a:rPr>
              <a:t>Large Language Model — 대규모 언어 모델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515600" y="548640"/>
            <a:ext cx="1280160" cy="347472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E5E7EB"/>
                </a:solidFill>
                <a:latin typeface="Apple SD Gothic Neo"/>
              </a:rPr>
              <a:t>Chapter 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28800"/>
            <a:ext cx="4389120" cy="960120"/>
          </a:xfrm>
          <a:prstGeom prst="roundRect">
            <a:avLst/>
          </a:prstGeom>
          <a:solidFill>
            <a:srgbClr val="1B2A3F"/>
          </a:solidFill>
          <a:ln w="12700">
            <a:solidFill>
              <a:srgbClr val="2B3E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011680"/>
            <a:ext cx="3840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Apple SD Gothic Neo"/>
              </a:rPr>
              <a:t>확률 기반 언어 예측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31720"/>
            <a:ext cx="3840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00" b="0">
                <a:solidFill>
                  <a:srgbClr val="D1D5DB"/>
                </a:solidFill>
                <a:latin typeface="Apple SD Gothic Neo"/>
              </a:rPr>
              <a:t>다음에 올 단어를 통계적으로
예측하는 '확률 기계'입니다.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108960"/>
            <a:ext cx="4389120" cy="960120"/>
          </a:xfrm>
          <a:prstGeom prst="roundRect">
            <a:avLst/>
          </a:prstGeom>
          <a:solidFill>
            <a:srgbClr val="1B2A3F"/>
          </a:solidFill>
          <a:ln w="12700">
            <a:solidFill>
              <a:srgbClr val="2B3E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291840"/>
            <a:ext cx="3840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Apple SD Gothic Neo"/>
              </a:rPr>
              <a:t>"지식"이 아닌 "패턴"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611880"/>
            <a:ext cx="3840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00" b="0">
                <a:solidFill>
                  <a:srgbClr val="D1D5DB"/>
                </a:solidFill>
                <a:latin typeface="Apple SD Gothic Neo"/>
              </a:rPr>
              <a:t>사전처럼 정답을 저장한 것이 아니라,
수많은 문장의 패턴을 학습했습니다.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389120"/>
            <a:ext cx="4389120" cy="960120"/>
          </a:xfrm>
          <a:prstGeom prst="roundRect">
            <a:avLst/>
          </a:prstGeom>
          <a:solidFill>
            <a:srgbClr val="1B2A3F"/>
          </a:solidFill>
          <a:ln w="12700">
            <a:solidFill>
              <a:srgbClr val="2B3E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4572000"/>
            <a:ext cx="3840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Apple SD Gothic Neo"/>
              </a:rPr>
              <a:t>확률적 답변 생성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892040"/>
            <a:ext cx="3840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00" b="0">
                <a:solidFill>
                  <a:srgbClr val="D1D5DB"/>
                </a:solidFill>
                <a:latin typeface="Apple SD Gothic Neo"/>
              </a:rPr>
              <a:t>같은 질문에도 매번 확률적으로
가장 자연스러운 답을 생성합니다.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303520" y="1874519"/>
            <a:ext cx="6400800" cy="3886200"/>
          </a:xfrm>
          <a:prstGeom prst="roundRect">
            <a:avLst/>
          </a:prstGeom>
          <a:solidFill>
            <a:srgbClr val="1B2A3F"/>
          </a:solidFill>
          <a:ln w="12700">
            <a:solidFill>
              <a:srgbClr val="2B3E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23560" y="2103119"/>
            <a:ext cx="3657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00" b="1">
                <a:solidFill>
                  <a:srgbClr val="9CA3AF"/>
                </a:solidFill>
                <a:latin typeface="Apple SD Gothic Neo"/>
              </a:rPr>
              <a:t>LLM 작동 프로세스 예시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06440" y="2606039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1">
                <a:solidFill>
                  <a:srgbClr val="9CA3AF"/>
                </a:solidFill>
                <a:latin typeface="Apple SD Gothic Neo"/>
              </a:rPr>
              <a:t>INPUT (입력)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806440" y="2926079"/>
            <a:ext cx="2011680" cy="777240"/>
          </a:xfrm>
          <a:prstGeom prst="roundRect">
            <a:avLst/>
          </a:prstGeom>
          <a:solidFill>
            <a:srgbClr val="132236"/>
          </a:solidFill>
          <a:ln w="12700">
            <a:solidFill>
              <a:srgbClr val="2B3E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943600" y="3044951"/>
            <a:ext cx="1737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ple SD Gothic Neo"/>
              </a:rPr>
              <a:t>"대한민국의
수도는"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46720" y="2606039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F0B43B"/>
                </a:solidFill>
                <a:latin typeface="Apple SD Gothic Neo"/>
              </a:rPr>
              <a:t>PREDICTION (예측)</a:t>
            </a:r>
          </a:p>
        </p:txBody>
      </p:sp>
      <p:sp>
        <p:nvSpPr>
          <p:cNvPr id="20" name="Oval 19"/>
          <p:cNvSpPr/>
          <p:nvPr/>
        </p:nvSpPr>
        <p:spPr>
          <a:xfrm>
            <a:off x="8229600" y="2834639"/>
            <a:ext cx="2331720" cy="2331720"/>
          </a:xfrm>
          <a:prstGeom prst="ellipse">
            <a:avLst/>
          </a:prstGeom>
          <a:noFill/>
          <a:ln w="25400">
            <a:solidFill>
              <a:srgbClr val="F0B4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66760" y="3200399"/>
            <a:ext cx="2057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1">
                <a:solidFill>
                  <a:srgbClr val="E5E7EB"/>
                </a:solidFill>
                <a:latin typeface="Apple SD Gothic Neo"/>
              </a:rPr>
              <a:t>서울  92%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366760" y="3447287"/>
            <a:ext cx="192024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66760" y="3657599"/>
            <a:ext cx="2057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9CA3AF"/>
                </a:solidFill>
                <a:latin typeface="Apple SD Gothic Neo"/>
              </a:rPr>
              <a:t>부산   5%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366760" y="3904487"/>
            <a:ext cx="502920" cy="73152"/>
          </a:xfrm>
          <a:prstGeom prst="rect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66760" y="4114799"/>
            <a:ext cx="2057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9CA3AF"/>
                </a:solidFill>
                <a:latin typeface="Apple SD Gothic Neo"/>
              </a:rPr>
              <a:t>평양   1%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366760" y="4361687"/>
            <a:ext cx="228600" cy="73152"/>
          </a:xfrm>
          <a:prstGeom prst="rect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652760" y="2606039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9CA3AF"/>
                </a:solidFill>
                <a:latin typeface="Apple SD Gothic Neo"/>
              </a:rPr>
              <a:t>OUTPUT (출력)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0424160" y="3017519"/>
            <a:ext cx="1965960" cy="777240"/>
          </a:xfrm>
          <a:prstGeom prst="roundRect">
            <a:avLst/>
          </a:prstGeom>
          <a:solidFill>
            <a:srgbClr val="0F2C2A"/>
          </a:solidFill>
          <a:ln w="12700">
            <a:solidFill>
              <a:srgbClr val="34D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561320" y="3136391"/>
            <a:ext cx="16916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A7F3D0"/>
                </a:solidFill>
                <a:latin typeface="Apple SD Gothic Neo"/>
              </a:rPr>
              <a:t>"서울입니다."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09560" y="3200399"/>
            <a:ext cx="2743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b="1">
                <a:solidFill>
                  <a:srgbClr val="9CA3AF"/>
                </a:solidFill>
                <a:latin typeface="Apple SD Gothic Neo"/>
              </a:rPr>
              <a:t>›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287000" y="3200399"/>
            <a:ext cx="2743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b="1">
                <a:solidFill>
                  <a:srgbClr val="9CA3AF"/>
                </a:solidFill>
                <a:latin typeface="Apple SD Gothic Neo"/>
              </a:rPr>
              <a:t>›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715000" y="5349239"/>
            <a:ext cx="5577840" cy="50292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943600" y="5458967"/>
            <a:ext cx="5120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D1D5DB"/>
                </a:solidFill>
                <a:latin typeface="Apple SD Gothic Neo"/>
              </a:rPr>
              <a:t>ChatGPT, Claude, Gemini 등은 모두 이와 같은 원리로 작동합니다.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6592824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윤도상  |  2026.03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Slide  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6B7280"/>
                </a:solidFill>
                <a:latin typeface="Apple SD Gothic Neo"/>
              </a:rPr>
              <a:t>효율적인 AI 활용을 위한 첫걸음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4000" b="1">
                <a:solidFill>
                  <a:srgbClr val="1F2937"/>
                </a:solidFill>
                <a:latin typeface="Apple SD Gothic Neo"/>
              </a:rPr>
              <a:t>AI가 잘하는 것  vs  못하는 것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052560" y="1005840"/>
            <a:ext cx="269748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Chapter 1. AI의 본질 이해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5532120" cy="3886200"/>
          </a:xfrm>
          <a:prstGeom prst="roundRect">
            <a:avLst/>
          </a:prstGeom>
          <a:solidFill>
            <a:srgbClr val="E9FB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897880" y="1828800"/>
            <a:ext cx="5532120" cy="3886200"/>
          </a:xfrm>
          <a:prstGeom prst="roundRect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2103120"/>
            <a:ext cx="48920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15803D"/>
                </a:solidFill>
                <a:latin typeface="Apple SD Gothic Neo"/>
              </a:rPr>
              <a:t>✓  AI가 잘하는 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0" y="2103120"/>
            <a:ext cx="48920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B91C1C"/>
                </a:solidFill>
                <a:latin typeface="Apple SD Gothic Neo"/>
              </a:rPr>
              <a:t>✕  AI가 못하는 것 / 주의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2651760"/>
            <a:ext cx="452628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구조화된 글 작성 및 요약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번역 및 언어 변환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패턴 인식 및 분류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코드 생성 및 디버깅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반복 업무 자동화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대용량 문서 핵심 추출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2651760"/>
            <a:ext cx="452628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최신 실시간 정보 확인 (검색 미연동 시)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복잡한 수학 계산·논리적 검증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사용자의 숨겨진 의도 자동 파악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사실 여부 100% 보장 (환각 위험)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인간적 감각·경험 기반의 판단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결과물에 대한 법적 책임</a:t>
            </a:r>
          </a:p>
        </p:txBody>
      </p:sp>
      <p:sp>
        <p:nvSpPr>
          <p:cNvPr id="11" name="Oval 10"/>
          <p:cNvSpPr/>
          <p:nvPr/>
        </p:nvSpPr>
        <p:spPr>
          <a:xfrm>
            <a:off x="5577840" y="3474720"/>
            <a:ext cx="640080" cy="640080"/>
          </a:xfrm>
          <a:prstGeom prst="ellipse">
            <a:avLst/>
          </a:prstGeom>
          <a:solidFill>
            <a:srgbClr val="EEF2F7"/>
          </a:solidFill>
          <a:ln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400">
                <a:solidFill>
                  <a:srgbClr val="6B7280"/>
                </a:solidFill>
                <a:latin typeface="Apple SD Gothic Neo"/>
              </a:rPr>
              <a:t>VS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989320"/>
            <a:ext cx="10908792" cy="594360"/>
          </a:xfrm>
          <a:prstGeom prst="roundRect">
            <a:avLst/>
          </a:prstGeom>
          <a:solidFill>
            <a:srgbClr val="142A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6089904"/>
            <a:ext cx="104241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E5E7EB"/>
                </a:solidFill>
                <a:latin typeface="Apple SD Gothic Neo"/>
              </a:rPr>
              <a:t>AI를 "잘 쓴다"는 것은, AI가 못하는 영역을 사람이 보완한다는 뜻입니다.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6592824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윤도상  |  2026.03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EF4444"/>
                </a:solidFill>
                <a:latin typeface="Apple SD Gothic Neo"/>
              </a:rPr>
              <a:t>⚠  왜 AI는 그럴듯하게 거짓말하는가?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4000" b="1">
                <a:solidFill>
                  <a:srgbClr val="1F2937"/>
                </a:solidFill>
                <a:latin typeface="Apple SD Gothic Neo"/>
              </a:rPr>
              <a:t>AI의 환각(Hallucination) 현상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241280" y="960120"/>
            <a:ext cx="1417320" cy="365760"/>
          </a:xfrm>
          <a:prstGeom prst="roundRect">
            <a:avLst/>
          </a:prstGeom>
          <a:solidFill>
            <a:srgbClr val="FEE2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B91C1C"/>
                </a:solidFill>
                <a:latin typeface="Apple SD Gothic Neo"/>
              </a:rPr>
              <a:t>Critical Issue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10908792" cy="914400"/>
          </a:xfrm>
          <a:prstGeom prst="roundRect">
            <a:avLst/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74519"/>
            <a:ext cx="10332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1F2937"/>
                </a:solidFill>
                <a:latin typeface="Apple SD Gothic Neo"/>
              </a:rPr>
              <a:t>환각(Hallucination)이란?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148840"/>
            <a:ext cx="10332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6B7280"/>
                </a:solidFill>
                <a:latin typeface="Apple SD Gothic Neo"/>
              </a:rPr>
              <a:t>AI가 사실이 아닌 내용을 마치 사실인 것처럼 자신 있게 답하는 현상입니다.
AI는 확률적으로 '자연스러운 문장'을 생성하는 과정에서 거짓 정보를 유창하게 만들어낼 수 있습니다.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834640"/>
            <a:ext cx="3493008" cy="1417320"/>
          </a:xfrm>
          <a:prstGeom prst="roundRect">
            <a:avLst/>
          </a:prstGeom>
          <a:solidFill>
            <a:srgbClr val="FFF1F2"/>
          </a:solidFill>
          <a:ln w="12700">
            <a:solidFill>
              <a:srgbClr val="FECA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3035808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B91C1C"/>
                </a:solidFill>
                <a:latin typeface="Apple SD Gothic Neo"/>
              </a:rPr>
              <a:t>가짜 정보 생성 사례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337560"/>
            <a:ext cx="3035808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 sz="1200">
                <a:solidFill>
                  <a:srgbClr val="7F1D1D"/>
                </a:solidFill>
                <a:latin typeface="Apple SD Gothic Neo"/>
              </a:defRPr>
            </a:pPr>
            <a:r>
              <a:t>존재하지 않는 논문·자료 인용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200">
                <a:solidFill>
                  <a:srgbClr val="7F1D1D"/>
                </a:solidFill>
                <a:latin typeface="Apple SD Gothic Neo"/>
              </a:defRPr>
            </a:pPr>
            <a:r>
              <a:t>역사적 사실을 왜곡하여 설명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200">
                <a:solidFill>
                  <a:srgbClr val="7F1D1D"/>
                </a:solidFill>
                <a:latin typeface="Apple SD Gothic Neo"/>
              </a:defRPr>
            </a:pPr>
            <a:r>
              <a:t>없는 기능을 가진 것처럼 설명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53128" y="2834640"/>
            <a:ext cx="3493008" cy="1417320"/>
          </a:xfrm>
          <a:prstGeom prst="roundRect">
            <a:avLst/>
          </a:prstGeom>
          <a:solidFill>
            <a:srgbClr val="FFF1F2"/>
          </a:solidFill>
          <a:ln w="12700">
            <a:solidFill>
              <a:srgbClr val="FECA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81728" y="3017520"/>
            <a:ext cx="3035808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B91C1C"/>
                </a:solidFill>
                <a:latin typeface="Apple SD Gothic Neo"/>
              </a:rPr>
              <a:t>수치 오류 사례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81728" y="3337560"/>
            <a:ext cx="3035808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 sz="1200">
                <a:solidFill>
                  <a:srgbClr val="7F1D1D"/>
                </a:solidFill>
                <a:latin typeface="Apple SD Gothic Neo"/>
              </a:defRPr>
            </a:pPr>
            <a:r>
              <a:t>틀린 계산 결과를 정확한 척 제시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200">
                <a:solidFill>
                  <a:srgbClr val="7F1D1D"/>
                </a:solidFill>
                <a:latin typeface="Apple SD Gothic Neo"/>
              </a:defRPr>
            </a:pPr>
            <a:r>
              <a:t>단위(원, 달러) 혼동하여 표기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200">
                <a:solidFill>
                  <a:srgbClr val="7F1D1D"/>
                </a:solidFill>
                <a:latin typeface="Apple SD Gothic Neo"/>
              </a:defRPr>
            </a:pPr>
            <a:r>
              <a:t>최신 통계가 아닌 과거 데이터 인용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66176" y="2834640"/>
            <a:ext cx="3493008" cy="1417320"/>
          </a:xfrm>
          <a:prstGeom prst="roundRect">
            <a:avLst/>
          </a:prstGeom>
          <a:solidFill>
            <a:srgbClr val="FFF1F2"/>
          </a:solidFill>
          <a:ln w="12700">
            <a:solidFill>
              <a:srgbClr val="FECA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94776" y="3017520"/>
            <a:ext cx="3035808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B91C1C"/>
                </a:solidFill>
                <a:latin typeface="Apple SD Gothic Neo"/>
              </a:rPr>
              <a:t>법적/규정 위험 사례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94776" y="3337560"/>
            <a:ext cx="3035808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 sz="1200">
                <a:solidFill>
                  <a:srgbClr val="7F1D1D"/>
                </a:solidFill>
                <a:latin typeface="Apple SD Gothic Neo"/>
              </a:defRPr>
            </a:pPr>
            <a:r>
              <a:t>개정 전 법률이나 규정을 답변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200">
                <a:solidFill>
                  <a:srgbClr val="7F1D1D"/>
                </a:solidFill>
                <a:latin typeface="Apple SD Gothic Neo"/>
              </a:defRPr>
            </a:pPr>
            <a:r>
              <a:t>저작권/라이선스 규정을 무시한 활용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200">
                <a:solidFill>
                  <a:srgbClr val="7F1D1D"/>
                </a:solidFill>
                <a:latin typeface="Apple SD Gothic Neo"/>
              </a:defRPr>
            </a:pPr>
            <a:r>
              <a:t>개인정보 보호 규정을 위반하는 제안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44348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15803D"/>
                </a:solidFill>
                <a:latin typeface="Apple SD Gothic Neo"/>
              </a:rPr>
              <a:t>✅  환각을 피하는 3가지 습관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4754880"/>
            <a:ext cx="3493008" cy="1005840"/>
          </a:xfrm>
          <a:prstGeom prst="roundRect">
            <a:avLst/>
          </a:prstGeom>
          <a:solidFill>
            <a:srgbClr val="E9FBF1"/>
          </a:solidFill>
          <a:ln w="12700">
            <a:solidFill>
              <a:srgbClr val="BBF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8680" y="4983480"/>
            <a:ext cx="303580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15803D"/>
                </a:solidFill>
                <a:latin typeface="Apple SD Gothic Neo"/>
              </a:rPr>
              <a:t>원문 대조 확인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5257800"/>
            <a:ext cx="303580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0">
                <a:solidFill>
                  <a:srgbClr val="166534"/>
                </a:solidFill>
                <a:latin typeface="Apple SD Gothic Neo"/>
              </a:rPr>
              <a:t>중요한 수치·법률·사실 관계는
반드시 원문 문서와 대조하세요.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53128" y="4754880"/>
            <a:ext cx="3493008" cy="1005840"/>
          </a:xfrm>
          <a:prstGeom prst="roundRect">
            <a:avLst/>
          </a:prstGeom>
          <a:solidFill>
            <a:srgbClr val="E9FBF1"/>
          </a:solidFill>
          <a:ln w="12700">
            <a:solidFill>
              <a:srgbClr val="BBF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81728" y="4983480"/>
            <a:ext cx="303580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15803D"/>
                </a:solidFill>
                <a:latin typeface="Apple SD Gothic Neo"/>
              </a:rPr>
              <a:t>출처 요청하기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81728" y="5257800"/>
            <a:ext cx="303580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0">
                <a:solidFill>
                  <a:srgbClr val="166534"/>
                </a:solidFill>
                <a:latin typeface="Apple SD Gothic Neo"/>
              </a:rPr>
              <a:t>"이 정보의 출처(URL)를 알려줘"라고
요청하여 근거를 확인하세요.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66176" y="4754880"/>
            <a:ext cx="3493008" cy="1005840"/>
          </a:xfrm>
          <a:prstGeom prst="roundRect">
            <a:avLst/>
          </a:prstGeom>
          <a:solidFill>
            <a:srgbClr val="E9FBF1"/>
          </a:solidFill>
          <a:ln w="12700">
            <a:solidFill>
              <a:srgbClr val="BBF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494776" y="4983480"/>
            <a:ext cx="303580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15803D"/>
                </a:solidFill>
                <a:latin typeface="Apple SD Gothic Neo"/>
              </a:rPr>
              <a:t>'초안'으로만 활용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94776" y="5257800"/>
            <a:ext cx="303580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0">
                <a:solidFill>
                  <a:srgbClr val="166534"/>
                </a:solidFill>
                <a:latin typeface="Apple SD Gothic Neo"/>
              </a:rPr>
              <a:t>AI 답변은 최종 결과물이 아닌
'검토가 필요한 초안'으로 대하세요.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7200" y="6592824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윤도상  |  2026.03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6B7280"/>
                </a:solidFill>
                <a:latin typeface="Apple SD Gothic Neo"/>
              </a:rPr>
              <a:t>PART 2. 입력의 질이 출력의 질을 결정한다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4000" b="1">
                <a:solidFill>
                  <a:srgbClr val="1F2937"/>
                </a:solidFill>
                <a:latin typeface="Apple SD Gothic Neo"/>
              </a:rPr>
              <a:t>프롬프트란 무엇인가?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6B7280"/>
                </a:solidFill>
                <a:latin typeface="Apple SD Gothic Neo"/>
              </a:rPr>
              <a:t>AI와 소통하는 "언어" — 목적·상황·제약·형식을 한 번에 전달하는 지시서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9202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1F2937"/>
                </a:solidFill>
                <a:latin typeface="Apple SD Gothic Neo"/>
              </a:rPr>
              <a:t>나쁜 프롬프트  vs  좋은 프롬프트 (예시 3가지)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286000"/>
            <a:ext cx="5394960" cy="960120"/>
          </a:xfrm>
          <a:prstGeom prst="roundRect">
            <a:avLst/>
          </a:prstGeom>
          <a:solidFill>
            <a:srgbClr val="FFF1F2"/>
          </a:solidFill>
          <a:ln w="12700">
            <a:solidFill>
              <a:srgbClr val="FECA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172200" y="2286000"/>
            <a:ext cx="5376672" cy="960120"/>
          </a:xfrm>
          <a:prstGeom prst="roundRect">
            <a:avLst/>
          </a:prstGeom>
          <a:solidFill>
            <a:srgbClr val="E9FBF1"/>
          </a:solidFill>
          <a:ln w="12700">
            <a:solidFill>
              <a:srgbClr val="BBF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468880"/>
            <a:ext cx="49377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>
                <a:solidFill>
                  <a:srgbClr val="B91C1C"/>
                </a:solidFill>
                <a:latin typeface="Apple SD Gothic Neo"/>
              </a:rPr>
              <a:t>❌ 나쁜 프롬프트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2468880"/>
            <a:ext cx="49377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>
                <a:solidFill>
                  <a:srgbClr val="15803D"/>
                </a:solidFill>
                <a:latin typeface="Apple SD Gothic Neo"/>
              </a:rPr>
              <a:t>✅ 좋은 프롬프트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743200"/>
            <a:ext cx="4937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7F1D1D"/>
                </a:solidFill>
                <a:latin typeface="Apple SD Gothic Neo"/>
              </a:rPr>
              <a:t>보고서 써줘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743200"/>
            <a:ext cx="49377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166534"/>
                </a:solidFill>
                <a:latin typeface="Apple SD Gothic Neo"/>
              </a:rPr>
              <a:t>대상(누가 읽는지), 목적(왜), 형식(목차/분량)을 포함해서
"임원 보고용 1페이지 요약"으로 작성해줘.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429000"/>
            <a:ext cx="5394960" cy="960120"/>
          </a:xfrm>
          <a:prstGeom prst="roundRect">
            <a:avLst/>
          </a:prstGeom>
          <a:solidFill>
            <a:srgbClr val="FFF1F2"/>
          </a:solidFill>
          <a:ln w="12700">
            <a:solidFill>
              <a:srgbClr val="FECA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172200" y="3429000"/>
            <a:ext cx="5376672" cy="960120"/>
          </a:xfrm>
          <a:prstGeom prst="roundRect">
            <a:avLst/>
          </a:prstGeom>
          <a:solidFill>
            <a:srgbClr val="E9FBF1"/>
          </a:solidFill>
          <a:ln w="12700">
            <a:solidFill>
              <a:srgbClr val="BBF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611880"/>
            <a:ext cx="49377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>
                <a:solidFill>
                  <a:srgbClr val="B91C1C"/>
                </a:solidFill>
                <a:latin typeface="Apple SD Gothic Neo"/>
              </a:rPr>
              <a:t>❌ 나쁜 프롬프트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3611880"/>
            <a:ext cx="49377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>
                <a:solidFill>
                  <a:srgbClr val="15803D"/>
                </a:solidFill>
                <a:latin typeface="Apple SD Gothic Neo"/>
              </a:rPr>
              <a:t>✅ 좋은 프롬프트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3886200"/>
            <a:ext cx="4937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7F1D1D"/>
                </a:solidFill>
                <a:latin typeface="Apple SD Gothic Neo"/>
              </a:rPr>
              <a:t>요약해줘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3886200"/>
            <a:ext cx="49377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166534"/>
                </a:solidFill>
                <a:latin typeface="Apple SD Gothic Neo"/>
              </a:rPr>
              <a:t>"다음 글을 3줄 요약 + 핵심 키워드 5개" 형식으로 요약해줘.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4572000"/>
            <a:ext cx="5394960" cy="960120"/>
          </a:xfrm>
          <a:prstGeom prst="roundRect">
            <a:avLst/>
          </a:prstGeom>
          <a:solidFill>
            <a:srgbClr val="FFF1F2"/>
          </a:solidFill>
          <a:ln w="12700">
            <a:solidFill>
              <a:srgbClr val="FECA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172200" y="4572000"/>
            <a:ext cx="5376672" cy="960120"/>
          </a:xfrm>
          <a:prstGeom prst="roundRect">
            <a:avLst/>
          </a:prstGeom>
          <a:solidFill>
            <a:srgbClr val="E9FBF1"/>
          </a:solidFill>
          <a:ln w="12700">
            <a:solidFill>
              <a:srgbClr val="BBF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4754880"/>
            <a:ext cx="49377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>
                <a:solidFill>
                  <a:srgbClr val="B91C1C"/>
                </a:solidFill>
                <a:latin typeface="Apple SD Gothic Neo"/>
              </a:rPr>
              <a:t>❌ 나쁜 프롬프트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0" y="4754880"/>
            <a:ext cx="49377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>
                <a:solidFill>
                  <a:srgbClr val="15803D"/>
                </a:solidFill>
                <a:latin typeface="Apple SD Gothic Neo"/>
              </a:rPr>
              <a:t>✅ 좋은 프롬프트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8680" y="5029200"/>
            <a:ext cx="4937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7F1D1D"/>
                </a:solidFill>
                <a:latin typeface="Apple SD Gothic Neo"/>
              </a:rPr>
              <a:t>분석해줘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0" y="5029200"/>
            <a:ext cx="49377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166534"/>
                </a:solidFill>
                <a:latin typeface="Apple SD Gothic Neo"/>
              </a:rPr>
              <a:t>"표로 정리(열: 문제, 원인, 영향, 개선안)" 하고,
결론을 먼저 제시한 뒤 근거를 번호로 달아줘.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6592824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윤도상  |  2026.03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6B7280"/>
                </a:solidFill>
                <a:latin typeface="Apple SD Gothic Neo"/>
              </a:rPr>
              <a:t>PART 2. 프롬프트 설계 원칙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400" b="1">
                <a:solidFill>
                  <a:srgbClr val="1F2937"/>
                </a:solidFill>
                <a:latin typeface="Apple SD Gothic Neo"/>
              </a:rPr>
              <a:t>[사례 1] 언어 선택: 한국어  vs  영어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908792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965960"/>
            <a:ext cx="10332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왜 영어 입력이 더 정확한 경우가 있는가?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331720"/>
            <a:ext cx="1033272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학습 데이터 불균형 (영어 데이터가 압도적으로 많음)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전문 용어·기술 용어의 영어 표현이 더 풍부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일부 모델/도구는 영어 지시에서 더 안정적으로 동작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4069080"/>
            <a:ext cx="10908792" cy="123444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4224528"/>
            <a:ext cx="5303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F0B43B"/>
                </a:solidFill>
                <a:latin typeface="Apple SD Gothic Neo"/>
              </a:rPr>
              <a:t>실무 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498848"/>
            <a:ext cx="60350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E5E7EB"/>
                </a:solidFill>
                <a:latin typeface="Apple SD Gothic Neo"/>
              </a:rPr>
              <a:t>영어로 묻고, 한국어로 출력 요청하기
예) "Answer in Korean, and format as a table."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0" y="4343400"/>
            <a:ext cx="402336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>
                <a:solidFill>
                  <a:srgbClr val="E5E7EB"/>
                </a:solidFill>
                <a:latin typeface="Apple SD Gothic Neo"/>
              </a:rPr>
              <a:t>실습
동일 질문 한/영 비교 결과 시연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윤도상  |  2026.03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6B7280"/>
                </a:solidFill>
                <a:latin typeface="Apple SD Gothic Neo"/>
              </a:rPr>
              <a:t>PART 2. 프롬프트 설계 원칙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[사례 2] 정보의 완전성 — 맥락이 없으면 중의성이 생긴다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6B7280"/>
                </a:solidFill>
                <a:latin typeface="Apple SD Gothic Neo"/>
              </a:rPr>
              <a:t>핵심 원리: "목적 + 상황 + 제약 조건"을 모두 포함하라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74519"/>
            <a:ext cx="10908792" cy="1737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74519"/>
            <a:ext cx="5303520" cy="1737360"/>
          </a:xfrm>
          <a:prstGeom prst="roundRect">
            <a:avLst/>
          </a:prstGeom>
          <a:solidFill>
            <a:srgbClr val="FFF1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245352" y="1874519"/>
            <a:ext cx="5303520" cy="1737360"/>
          </a:xfrm>
          <a:prstGeom prst="roundRect">
            <a:avLst/>
          </a:prstGeom>
          <a:solidFill>
            <a:srgbClr val="E9FB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205740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B91C1C"/>
                </a:solidFill>
                <a:latin typeface="Apple SD Gothic Neo"/>
              </a:rPr>
              <a:t>❌ 중의적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37960" y="205740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15803D"/>
                </a:solidFill>
                <a:latin typeface="Apple SD Gothic Neo"/>
              </a:rPr>
              <a:t>✅ 명확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423160"/>
            <a:ext cx="47548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1">
                <a:solidFill>
                  <a:srgbClr val="7F1D1D"/>
                </a:solidFill>
                <a:latin typeface="Apple SD Gothic Neo"/>
              </a:rPr>
              <a:t>"세차장에 갑니다. 걸어갈까요?"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7960" y="2423160"/>
            <a:ext cx="47548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1">
                <a:solidFill>
                  <a:srgbClr val="166534"/>
                </a:solidFill>
                <a:latin typeface="Apple SD Gothic Neo"/>
              </a:rPr>
              <a:t>"세차하러 갑니다. 걸어갈까요?"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3063240"/>
            <a:ext cx="47548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7F1D1D"/>
                </a:solidFill>
                <a:latin typeface="Apple SD Gothic Neo"/>
              </a:rPr>
              <a:t>목적이 빠지면 해석이 여러 개로 갈립니다.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3063240"/>
            <a:ext cx="47548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166534"/>
                </a:solidFill>
                <a:latin typeface="Apple SD Gothic Neo"/>
              </a:rPr>
              <a:t>목적을 넣으면 AI도 명확히 답합니다.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840480"/>
            <a:ext cx="10908792" cy="169164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3977639"/>
            <a:ext cx="10332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F0B43B"/>
                </a:solidFill>
                <a:latin typeface="Apple SD Gothic Neo"/>
              </a:rPr>
              <a:t>실무 적용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4297680"/>
            <a:ext cx="103327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 sz="1500">
                <a:solidFill>
                  <a:srgbClr val="E5E7EB"/>
                </a:solidFill>
                <a:latin typeface="Apple SD Gothic Neo"/>
              </a:defRPr>
            </a:pPr>
            <a:r>
              <a:t>보고서/기획서 요청 시: "누가 읽는지"(대상) + "목적" + "형식(분량/목차)"을 함께 제공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500">
                <a:solidFill>
                  <a:srgbClr val="E5E7EB"/>
                </a:solidFill>
                <a:latin typeface="Apple SD Gothic Neo"/>
              </a:defRPr>
            </a:pPr>
            <a:r>
              <a:t>제약 조건(기간/데이터 범위/금지사항)을 명시하면 결과가 안정적으로 개선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6592824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윤도상  |  2026.03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6B7280"/>
                </a:solidFill>
                <a:latin typeface="Apple SD Gothic Neo"/>
              </a:rPr>
              <a:t>PART 2. 프롬프트 설계 원칙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4000" b="1">
                <a:solidFill>
                  <a:srgbClr val="1F2937"/>
                </a:solidFill>
                <a:latin typeface="Apple SD Gothic Neo"/>
              </a:rPr>
              <a:t>5W1H 프롬프트 프레임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7589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828800"/>
            <a:ext cx="1463040" cy="758952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993392"/>
            <a:ext cx="1463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0B43B"/>
                </a:solidFill>
                <a:latin typeface="Apple SD Gothic Neo"/>
              </a:rPr>
              <a:t>Who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40280" y="1993392"/>
            <a:ext cx="2926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역할 설정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40280" y="2286000"/>
            <a:ext cx="9052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6B7280"/>
                </a:solidFill>
                <a:latin typeface="Apple SD Gothic Neo"/>
              </a:rPr>
              <a:t>예: "너는 제약업계 10년 경력의 마케터야"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697480"/>
            <a:ext cx="10908792" cy="7589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40080" y="2697480"/>
            <a:ext cx="1463040" cy="758952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2862072"/>
            <a:ext cx="1463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0B43B"/>
                </a:solidFill>
                <a:latin typeface="Apple SD Gothic Neo"/>
              </a:rPr>
              <a:t>What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40280" y="2862072"/>
            <a:ext cx="2926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원하는 산출물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40280" y="3154680"/>
            <a:ext cx="9052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6B7280"/>
                </a:solidFill>
                <a:latin typeface="Apple SD Gothic Neo"/>
              </a:rPr>
              <a:t>예: "임원 보고용 1페이지 요약"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566160"/>
            <a:ext cx="10908792" cy="7589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40080" y="3566160"/>
            <a:ext cx="1463040" cy="758952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3730752"/>
            <a:ext cx="1463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0B43B"/>
                </a:solidFill>
                <a:latin typeface="Apple SD Gothic Neo"/>
              </a:rPr>
              <a:t>Why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40280" y="3730752"/>
            <a:ext cx="2926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목적·배경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40280" y="4023360"/>
            <a:ext cx="9052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6B7280"/>
                </a:solidFill>
                <a:latin typeface="Apple SD Gothic Neo"/>
              </a:rPr>
              <a:t>예: "AX 과제 선정 회의 자료로 사용할 거야"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434840"/>
            <a:ext cx="10908792" cy="7589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40080" y="4434840"/>
            <a:ext cx="1463040" cy="758952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599432"/>
            <a:ext cx="1463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0B43B"/>
                </a:solidFill>
                <a:latin typeface="Apple SD Gothic Neo"/>
              </a:rPr>
              <a:t>When/Where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40280" y="4599432"/>
            <a:ext cx="2926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상황·컨텍스트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40280" y="4892040"/>
            <a:ext cx="9052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6B7280"/>
                </a:solidFill>
                <a:latin typeface="Apple SD Gothic Neo"/>
              </a:rPr>
              <a:t>예: "지난 분기 데이터 기준, 국내 시장"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" y="5303520"/>
            <a:ext cx="10908792" cy="7589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40080" y="5303520"/>
            <a:ext cx="1463040" cy="758952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5468112"/>
            <a:ext cx="1463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0B43B"/>
                </a:solidFill>
                <a:latin typeface="Apple SD Gothic Neo"/>
              </a:rPr>
              <a:t>How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240280" y="5468112"/>
            <a:ext cx="2926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출력 형식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40280" y="5760720"/>
            <a:ext cx="9052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6B7280"/>
                </a:solidFill>
                <a:latin typeface="Apple SD Gothic Neo"/>
              </a:rPr>
              <a:t>예: "표(열: 항목, 근거, 리스크) + 결론 먼저"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7200" y="6592824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윤도상  |  2026.03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6B7280"/>
                </a:solidFill>
                <a:latin typeface="Apple SD Gothic Neo"/>
              </a:rPr>
              <a:t>PART 2. 프롬프트 설계 원칙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4000" b="1">
                <a:solidFill>
                  <a:srgbClr val="1F2937"/>
                </a:solidFill>
                <a:latin typeface="Apple SD Gothic Neo"/>
              </a:rPr>
              <a:t>출력 형식을 지정하라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6B7280"/>
                </a:solidFill>
                <a:latin typeface="Apple SD Gothic Neo"/>
              </a:rPr>
              <a:t>형식을 안 주면 AI가 알아서 결정 → 원하는 형태가 아닐 수 있음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74519"/>
            <a:ext cx="5394960" cy="2743200"/>
          </a:xfrm>
          <a:prstGeom prst="roundRect">
            <a:avLst/>
          </a:prstGeom>
          <a:solidFill>
            <a:srgbClr val="FFF1F2"/>
          </a:solidFill>
          <a:ln w="12700">
            <a:solidFill>
              <a:srgbClr val="FECA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172200" y="1874519"/>
            <a:ext cx="5376672" cy="2743200"/>
          </a:xfrm>
          <a:prstGeom prst="roundRect">
            <a:avLst/>
          </a:prstGeom>
          <a:solidFill>
            <a:srgbClr val="E9FBF1"/>
          </a:solidFill>
          <a:ln w="12700">
            <a:solidFill>
              <a:srgbClr val="BBF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49377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B91C1C"/>
                </a:solidFill>
                <a:latin typeface="Apple SD Gothic Neo"/>
              </a:rPr>
              <a:t>Before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2057400"/>
            <a:ext cx="49377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15803D"/>
                </a:solidFill>
                <a:latin typeface="Apple SD Gothic Neo"/>
              </a:rPr>
              <a:t>After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423160"/>
            <a:ext cx="49377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>
                <a:solidFill>
                  <a:srgbClr val="7F1D1D"/>
                </a:solidFill>
                <a:latin typeface="Apple SD Gothic Neo"/>
              </a:rPr>
              <a:t>"이 자료 분석해줘"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2423160"/>
            <a:ext cx="493776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1">
                <a:solidFill>
                  <a:srgbClr val="166534"/>
                </a:solidFill>
                <a:latin typeface="Apple SD Gothic Neo"/>
              </a:rPr>
              <a:t>"표로 만들어줘 (열: 항목명, 장점, 단점)"
"3줄 요약으로"
"결론 먼저, 근거는 번호 순으로"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800600"/>
            <a:ext cx="10908792" cy="100584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493776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E5E7EB"/>
                </a:solidFill>
                <a:latin typeface="Apple SD Gothic Neo"/>
              </a:rPr>
              <a:t>체크포인트
- 형식(표/글머리/단계)
- 분량(3줄/1페이지)
- 순서(결론 먼저)
- 톤(전문/간결/친절)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" y="6592824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윤도상  |  2026.03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6B7280"/>
                </a:solidFill>
                <a:latin typeface="Apple SD Gothic Neo"/>
              </a:rPr>
              <a:t>PART 2. 프롬프트 설계 원칙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600" b="1">
                <a:solidFill>
                  <a:srgbClr val="1F2937"/>
                </a:solidFill>
                <a:latin typeface="Apple SD Gothic Neo"/>
              </a:rPr>
              <a:t>역할 부여(Role Prompting) 기법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6B7280"/>
                </a:solidFill>
                <a:latin typeface="Apple SD Gothic Neo"/>
              </a:rPr>
              <a:t>"너는 ○○이야" 선언의 효과: 관점·깊이·어조를 통제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74519"/>
            <a:ext cx="10908792" cy="1920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057400"/>
            <a:ext cx="10332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6B7280"/>
                </a:solidFill>
                <a:latin typeface="Apple SD Gothic Neo"/>
              </a:rPr>
              <a:t>예시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2377440"/>
            <a:ext cx="10332720" cy="123444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514600"/>
            <a:ext cx="97840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1">
                <a:solidFill>
                  <a:srgbClr val="E5E7EB"/>
                </a:solidFill>
                <a:latin typeface="Apple SD Gothic Neo"/>
              </a:rPr>
              <a:t>너는 대웅제약 CFO야.
다음 데이터를 분석해줘. (목표: 비용 절감 관점, 리스크 포함, 1페이지 요약)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977639"/>
            <a:ext cx="10908792" cy="1828800"/>
          </a:xfrm>
          <a:prstGeom prst="roundRect">
            <a:avLst/>
          </a:prstGeom>
          <a:solidFill>
            <a:srgbClr val="E9FBF1"/>
          </a:solidFill>
          <a:ln w="12700">
            <a:solidFill>
              <a:srgbClr val="BBF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4160520"/>
            <a:ext cx="10332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15803D"/>
                </a:solidFill>
                <a:latin typeface="Apple SD Gothic Neo"/>
              </a:rPr>
              <a:t>실습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480560"/>
            <a:ext cx="103327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66534"/>
                </a:solidFill>
                <a:latin typeface="Apple SD Gothic Neo"/>
              </a:defRPr>
            </a:pPr>
            <a:r>
              <a:t>동일 데이터를 영업팀장 / 재무팀장 / CEO 역할로 각각 분석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66534"/>
                </a:solidFill>
                <a:latin typeface="Apple SD Gothic Neo"/>
              </a:defRPr>
            </a:pPr>
            <a:r>
              <a:t>출력의 관점·강조점·결론이 어떻게 달라지는지 비교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6592824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윤도상  |  2026.03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6B7280"/>
                </a:solidFill>
                <a:latin typeface="Apple SD Gothic Neo"/>
              </a:rPr>
              <a:t>PART 3. AI를 더 똑똑하게 쓰는 고급 기법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4000" b="1">
                <a:solidFill>
                  <a:srgbClr val="1F2937"/>
                </a:solidFill>
                <a:latin typeface="Apple SD Gothic Neo"/>
              </a:rPr>
              <a:t>단계적 사고 유도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6B7280"/>
                </a:solidFill>
                <a:latin typeface="Apple SD Gothic Neo"/>
              </a:rPr>
              <a:t>복잡한 문제일수록 절차(단계)를 나눠서 요청하면 결과가 좋아집니다.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28800"/>
            <a:ext cx="10908792" cy="1645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011680"/>
            <a:ext cx="10332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6B7280"/>
                </a:solidFill>
                <a:latin typeface="Apple SD Gothic Neo"/>
              </a:rPr>
              <a:t>좋은 요청 방식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31720"/>
            <a:ext cx="103327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"문제를 단계별로 해결 절차로 나눠서 제시해줘"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"각 단계마다 체크리스트를 만들고, 누락된 정보를 질문해줘"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"최종 답변은 마지막에 요약해줘"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703320"/>
            <a:ext cx="10908792" cy="210312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886200"/>
            <a:ext cx="10332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F0B43B"/>
                </a:solidFill>
                <a:latin typeface="Apple SD Gothic Neo"/>
              </a:rPr>
              <a:t>예시 (AX 과제 선정 기준 적용)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160520"/>
            <a:ext cx="10332720" cy="1463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E5E7EB"/>
                </a:solidFill>
                <a:latin typeface="Apple SD Gothic Neo"/>
              </a:rPr>
              <a:t>과제 후보 3개를 아래 체크리스트 7개 기준으로 하나씩 평가해줘.
1) 목표 명확성  2) 데이터 확보 가능성  3) 기대효과(정량/정성)
4) 구현 난이도  5) 리스크(보안/규정)  6) 확장성  7) 일정 적합성
출력: 표(열: 기준, 평가, 근거, 리스크) + 결론(우선순위) 먼저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윤도상  |  2026.03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6B7280"/>
                </a:solidFill>
                <a:latin typeface="Apple SD Gothic Neo"/>
              </a:rPr>
              <a:t>PART 3. 고급 기법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400" b="1">
                <a:solidFill>
                  <a:srgbClr val="1F2937"/>
                </a:solidFill>
                <a:latin typeface="Apple SD Gothic Neo"/>
              </a:rPr>
              <a:t>예시 제공 (Few‑Shot Prompting)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6B7280"/>
                </a:solidFill>
                <a:latin typeface="Apple SD Gothic Neo"/>
              </a:rPr>
              <a:t>"이런 식으로 해줘" — 예시 1~3개의 위력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28800"/>
            <a:ext cx="10908792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011680"/>
            <a:ext cx="10332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6B7280"/>
                </a:solidFill>
                <a:latin typeface="Apple SD Gothic Neo"/>
              </a:rPr>
              <a:t>효과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31720"/>
            <a:ext cx="103327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출력 형식, 어조, 수준을 예시로 통제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모호한 요구를 '정답 샘플'로 명확히 전달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팀 내 산출물 스타일을 표준화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4069080"/>
            <a:ext cx="10908792" cy="1737360"/>
          </a:xfrm>
          <a:prstGeom prst="roundRect">
            <a:avLst/>
          </a:prstGeom>
          <a:solidFill>
            <a:srgbClr val="E9FBF1"/>
          </a:solidFill>
          <a:ln w="12700">
            <a:solidFill>
              <a:srgbClr val="BBF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4251960"/>
            <a:ext cx="10332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15803D"/>
                </a:solidFill>
                <a:latin typeface="Apple SD Gothic Neo"/>
              </a:rPr>
              <a:t>[사례 3] 응용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1">
                <a:solidFill>
                  <a:srgbClr val="166534"/>
                </a:solidFill>
                <a:latin typeface="Apple SD Gothic Neo"/>
              </a:rPr>
              <a:t>`20260223_report_10.doc`를 예시로 제공 → 동일 형식의 보고서를 자동 생성
프롬프트에 "예시 문서의 목차/톤/표현을 유지" 조건을 포함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윤도상  |  2026.03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6B7280"/>
                </a:solidFill>
                <a:latin typeface="Apple SD Gothic Neo"/>
              </a:rPr>
              <a:t>PART 3. 고급 기법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000" b="1">
                <a:solidFill>
                  <a:srgbClr val="1F2937"/>
                </a:solidFill>
                <a:latin typeface="Apple SD Gothic Neo"/>
              </a:rPr>
              <a:t>맥락 누적 활용 (Context Window 관리)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6B7280"/>
                </a:solidFill>
                <a:latin typeface="Apple SD Gothic Neo"/>
              </a:rPr>
              <a:t>대화가 길어질수록 앞 조건을 잊을 수 있으니, 핵심 조건을 관리해야 합니다.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74519"/>
            <a:ext cx="10908792" cy="1645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057400"/>
            <a:ext cx="10332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6B7280"/>
                </a:solidFill>
                <a:latin typeface="Apple SD Gothic Neo"/>
              </a:rPr>
              <a:t>실무 습관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77440"/>
            <a:ext cx="103327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중요한 조건은 대화 앞부분에 배치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새 대화 시작 시 "지금까지 정한 것" 요약을 먼저 붙여넣기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긴 문서는 분할(Chunk) + 요약 누적 전략 사용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703320"/>
            <a:ext cx="10908792" cy="210312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886200"/>
            <a:ext cx="10332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F0B43B"/>
                </a:solidFill>
                <a:latin typeface="Apple SD Gothic Neo"/>
              </a:rPr>
              <a:t>분할 전략 예시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160520"/>
            <a:ext cx="10332720" cy="1463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1">
                <a:solidFill>
                  <a:srgbClr val="E5E7EB"/>
                </a:solidFill>
                <a:latin typeface="Apple SD Gothic Neo"/>
              </a:rPr>
              <a:t>1) 문서를 3~5페이지 단위로 나눠 요약 요청
2) 각 요약을 '핵심 포인트/결정사항/숫자' 위주로 정리
3) 마지막에 모든 요약을 합쳐 최종 보고서 작성 요청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윤도상  |  2026.03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6B7280"/>
                </a:solidFill>
                <a:latin typeface="Apple SD Gothic Neo"/>
              </a:rPr>
              <a:t>PART 3. 고급 기법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400" b="1">
                <a:solidFill>
                  <a:srgbClr val="1F2937"/>
                </a:solidFill>
                <a:latin typeface="Apple SD Gothic Neo"/>
              </a:rPr>
              <a:t>반복 정제 (Iterative Refinement)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6B7280"/>
                </a:solidFill>
                <a:latin typeface="Apple SD Gothic Neo"/>
              </a:rPr>
              <a:t>첫 번째 답이 완벽할 필요는 없습니다. 초안 → 피드백 → 확정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74519"/>
            <a:ext cx="10908792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057400"/>
            <a:ext cx="10332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6B7280"/>
                </a:solidFill>
                <a:latin typeface="Apple SD Gothic Neo"/>
              </a:rPr>
              <a:t>자주 쓰는 후속 프롬프트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77440"/>
            <a:ext cx="103327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"더 간결하게"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"3번 항목을 더 구체적으로"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"전문적 어조로 바꿔줘"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"표로 재구성해줘"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"리스크/반론도 함께 제시해줘"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886200"/>
            <a:ext cx="10908792" cy="1920240"/>
          </a:xfrm>
          <a:prstGeom prst="roundRect">
            <a:avLst/>
          </a:prstGeom>
          <a:solidFill>
            <a:srgbClr val="E9FBF1"/>
          </a:solidFill>
          <a:ln w="12700">
            <a:solidFill>
              <a:srgbClr val="BBF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4069080"/>
            <a:ext cx="10332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15803D"/>
                </a:solidFill>
                <a:latin typeface="Apple SD Gothic Neo"/>
              </a:rPr>
              <a:t>실무 비유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343400"/>
            <a:ext cx="1033272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1">
                <a:solidFill>
                  <a:srgbClr val="166534"/>
                </a:solidFill>
                <a:latin typeface="Apple SD Gothic Neo"/>
              </a:rPr>
              <a:t>AI는 탁월한 "초안 작성자"입니다.
사람은 검토자(Reviewer)로서 방향을 잡고, 근거·수치·규정을 확인해 완성도를 올립니다.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윤도상  |  2026.03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6B7280"/>
                </a:solidFill>
                <a:latin typeface="Apple SD Gothic Neo"/>
              </a:rPr>
              <a:t>PART 3. 고급 기법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4000" b="1">
                <a:solidFill>
                  <a:srgbClr val="1F2937"/>
                </a:solidFill>
                <a:latin typeface="Apple SD Gothic Neo"/>
              </a:rPr>
              <a:t>파일·데이터 연동 활용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6B7280"/>
                </a:solidFill>
                <a:latin typeface="Apple SD Gothic Neo"/>
              </a:rPr>
              <a:t>CSV, Excel, Word, PDF 등 정형/반정형 데이터를 먹이면 성능이 크게 개선됩니다.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74519"/>
            <a:ext cx="10908792" cy="2148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057400"/>
            <a:ext cx="10332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6B7280"/>
                </a:solidFill>
                <a:latin typeface="Apple SD Gothic Neo"/>
              </a:rPr>
              <a:t>실무 예시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77440"/>
            <a:ext cx="1033272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채용: 지원서(CSV) + 평가 기준(문서) → 자동 평가 코멘트 생성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과제 선정: 신청 양식 + 프로세스 문서 → 기준별 점수/근거 표 생성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성과 평가: KPI 테이블 + 코멘트 → 요약 및 이슈 탐지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4206240"/>
            <a:ext cx="10908792" cy="160020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4389120"/>
            <a:ext cx="10332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F0B43B"/>
                </a:solidFill>
                <a:latin typeface="Apple SD Gothic Neo"/>
              </a:rPr>
              <a:t>포인트: 데이터 구조화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663440"/>
            <a:ext cx="103327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1">
                <a:solidFill>
                  <a:srgbClr val="E5E7EB"/>
                </a:solidFill>
                <a:latin typeface="Apple SD Gothic Neo"/>
              </a:rPr>
              <a:t>AI는 정형 데이터(표/필드)를 더 잘 처리합니다.
입력 데이터에 컬럼명, 단위, 기간, 정의를 명시하면 오류가 크게 줄어듭니다.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윤도상  |  2026.03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6B7280"/>
                </a:solidFill>
                <a:latin typeface="Apple SD Gothic Neo"/>
              </a:rPr>
              <a:t>PART 4. 실수하지 않는 AI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AI를 믿어야 할 때  vs  검증해야 할 때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5394960" cy="4069080"/>
          </a:xfrm>
          <a:prstGeom prst="roundRect">
            <a:avLst/>
          </a:prstGeom>
          <a:solidFill>
            <a:srgbClr val="E9FBF1"/>
          </a:solidFill>
          <a:ln w="12700">
            <a:solidFill>
              <a:srgbClr val="BBF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172200" y="1737360"/>
            <a:ext cx="5376672" cy="4069080"/>
          </a:xfrm>
          <a:prstGeom prst="roundRect">
            <a:avLst/>
          </a:prstGeom>
          <a:solidFill>
            <a:srgbClr val="FFF1F2"/>
          </a:solidFill>
          <a:ln w="12700">
            <a:solidFill>
              <a:srgbClr val="FECA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965960"/>
            <a:ext cx="49377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5803D"/>
                </a:solidFill>
                <a:latin typeface="Apple SD Gothic Neo"/>
              </a:rPr>
              <a:t>믿어도 되는 경우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1965960"/>
            <a:ext cx="49377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B91C1C"/>
                </a:solidFill>
                <a:latin typeface="Apple SD Gothic Neo"/>
              </a:rPr>
              <a:t>반드시 검증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377440"/>
            <a:ext cx="493776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66534"/>
                </a:solidFill>
                <a:latin typeface="Apple SD Gothic Neo"/>
              </a:defRPr>
            </a:pPr>
            <a:r>
              <a:t>형식 작업(문장 다듬기, 문서 구성)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66534"/>
                </a:solidFill>
                <a:latin typeface="Apple SD Gothic Neo"/>
              </a:defRPr>
            </a:pPr>
            <a:r>
              <a:t>요약, 번역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66534"/>
                </a:solidFill>
                <a:latin typeface="Apple SD Gothic Neo"/>
              </a:defRPr>
            </a:pPr>
            <a:r>
              <a:t>초안 작성(메일/보고서)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66534"/>
                </a:solidFill>
                <a:latin typeface="Apple SD Gothic Neo"/>
              </a:defRPr>
            </a:pPr>
            <a:r>
              <a:t>코드 생성(단, 테스트/리뷰 필수)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2377440"/>
            <a:ext cx="493776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7F1D1D"/>
                </a:solidFill>
                <a:latin typeface="Apple SD Gothic Neo"/>
              </a:defRPr>
            </a:pPr>
            <a:r>
              <a:t>수치·통계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7F1D1D"/>
                </a:solidFill>
                <a:latin typeface="Apple SD Gothic Neo"/>
              </a:defRPr>
            </a:pPr>
            <a:r>
              <a:t>법률·규정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7F1D1D"/>
                </a:solidFill>
                <a:latin typeface="Apple SD Gothic Neo"/>
              </a:defRPr>
            </a:pPr>
            <a:r>
              <a:t>최신 정보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7F1D1D"/>
                </a:solidFill>
                <a:latin typeface="Apple SD Gothic Neo"/>
              </a:defRPr>
            </a:pPr>
            <a:r>
              <a:t>사람 이름/조직명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7F1D1D"/>
                </a:solidFill>
                <a:latin typeface="Apple SD Gothic Neo"/>
              </a:defRPr>
            </a:pPr>
            <a:r>
              <a:t>의사결정에 영향을 주는 사실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5989320"/>
            <a:ext cx="10908792" cy="59436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6108192"/>
            <a:ext cx="10332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E5E7EB"/>
                </a:solidFill>
                <a:latin typeface="Apple SD Gothic Neo"/>
              </a:rPr>
              <a:t>"AI가 틀렸다"가 아니라 "내가 확인하지 않았다"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6592824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윤도상  |  2026.03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6B7280"/>
                </a:solidFill>
                <a:latin typeface="Apple SD Gothic Neo"/>
              </a:rPr>
              <a:t>PART 4. 보안과 개인정보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4000" b="1">
                <a:solidFill>
                  <a:srgbClr val="1F2937"/>
                </a:solidFill>
                <a:latin typeface="Apple SD Gothic Neo"/>
              </a:rPr>
              <a:t>무엇을 넣으면 안 되는가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908792" cy="2240280"/>
          </a:xfrm>
          <a:prstGeom prst="roundRect">
            <a:avLst/>
          </a:prstGeom>
          <a:solidFill>
            <a:srgbClr val="FFF1F2"/>
          </a:solidFill>
          <a:ln w="12700">
            <a:solidFill>
              <a:srgbClr val="FECA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920240"/>
            <a:ext cx="10332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B91C1C"/>
                </a:solidFill>
                <a:latin typeface="Apple SD Gothic Neo"/>
              </a:rPr>
              <a:t>입력 금지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240280"/>
            <a:ext cx="1033272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7F1D1D"/>
                </a:solidFill>
                <a:latin typeface="Apple SD Gothic Neo"/>
              </a:defRPr>
            </a:pPr>
            <a:r>
              <a:t>사내 기밀 데이터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7F1D1D"/>
                </a:solidFill>
                <a:latin typeface="Apple SD Gothic Neo"/>
              </a:defRPr>
            </a:pPr>
            <a:r>
              <a:t>개인식별정보(PII): 이름/주민번호/연락처/계좌/주소 등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7F1D1D"/>
                </a:solidFill>
                <a:latin typeface="Apple SD Gothic Neo"/>
              </a:defRPr>
            </a:pPr>
            <a:r>
              <a:t>고객·환자·직원 데이터 원문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7F1D1D"/>
                </a:solidFill>
                <a:latin typeface="Apple SD Gothic Neo"/>
              </a:defRPr>
            </a:pPr>
            <a:r>
              <a:t>계약서/특허 등 민감 문서의 원문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4160520"/>
            <a:ext cx="10908792" cy="1645920"/>
          </a:xfrm>
          <a:prstGeom prst="roundRect">
            <a:avLst/>
          </a:prstGeom>
          <a:solidFill>
            <a:srgbClr val="E9FBF1"/>
          </a:solidFill>
          <a:ln w="12700">
            <a:solidFill>
              <a:srgbClr val="BBF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4343400"/>
            <a:ext cx="10332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15803D"/>
                </a:solidFill>
                <a:latin typeface="Apple SD Gothic Neo"/>
              </a:rPr>
              <a:t>대안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663440"/>
            <a:ext cx="103327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66534"/>
                </a:solidFill>
                <a:latin typeface="Apple SD Gothic Neo"/>
              </a:defRPr>
            </a:pPr>
            <a:r>
              <a:t>가명화/익명화 후 활용 (ID 치환, 숫자 범위화)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66534"/>
                </a:solidFill>
                <a:latin typeface="Apple SD Gothic Neo"/>
              </a:defRPr>
            </a:pPr>
            <a:r>
              <a:t>내부/사내 AI 툴 사용 여부 확인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66534"/>
                </a:solidFill>
                <a:latin typeface="Apple SD Gothic Neo"/>
              </a:defRPr>
            </a:pPr>
            <a:r>
              <a:t>필요 최소 정보만 제공 + 출력은 요약 중심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6592824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윤도상  |  2026.03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6B7280"/>
                </a:solidFill>
                <a:latin typeface="Apple SD Gothic Neo"/>
              </a:rPr>
              <a:t>PART 4. 저작권과 책임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600" b="1">
                <a:solidFill>
                  <a:srgbClr val="1F2937"/>
                </a:solidFill>
                <a:latin typeface="Apple SD Gothic Neo"/>
              </a:rPr>
              <a:t>AI 결과물의 저작권과 책임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908792" cy="4069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33272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 sz="1800">
                <a:solidFill>
                  <a:srgbClr val="1F2937"/>
                </a:solidFill>
                <a:latin typeface="Apple SD Gothic Neo"/>
              </a:defRPr>
            </a:pPr>
            <a:r>
              <a:t>AI 생성물의 법적 지위는 국가/시점/정책에 따라 달라질 수 있음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800">
                <a:solidFill>
                  <a:srgbClr val="1F2937"/>
                </a:solidFill>
                <a:latin typeface="Apple SD Gothic Neo"/>
              </a:defRPr>
            </a:pPr>
            <a:r>
              <a:t>출처 표기와 사실 확인의 의무는 사용자에게 있음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800">
                <a:solidFill>
                  <a:srgbClr val="1F2937"/>
                </a:solidFill>
                <a:latin typeface="Apple SD Gothic Neo"/>
              </a:defRPr>
            </a:pPr>
            <a:r>
              <a:t>최종 결과물에 대한 책임은 항상 사람에게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800">
                <a:solidFill>
                  <a:srgbClr val="1F2937"/>
                </a:solidFill>
                <a:latin typeface="Apple SD Gothic Neo"/>
              </a:defRPr>
            </a:pPr>
            <a:r>
              <a:t>사내 가이드라인(대웅그룹 AI 활용 가이드라인)과 연계해 준수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92824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윤도상  |  2026.03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6B7280"/>
                </a:solidFill>
                <a:latin typeface="Apple SD Gothic Neo"/>
              </a:rPr>
              <a:t>PART 4. 역량 재정의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000" b="1">
                <a:solidFill>
                  <a:srgbClr val="1F2937"/>
                </a:solidFill>
                <a:latin typeface="Apple SD Gothic Neo"/>
              </a:rPr>
              <a:t>AI 환경에서의 직무 역량 재정의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5394960" cy="4069080"/>
          </a:xfrm>
          <a:prstGeom prst="roundRect">
            <a:avLst/>
          </a:prstGeom>
          <a:solidFill>
            <a:srgbClr val="FFF1F2"/>
          </a:solidFill>
          <a:ln w="12700">
            <a:solidFill>
              <a:srgbClr val="FECA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172200" y="1737360"/>
            <a:ext cx="5376672" cy="4069080"/>
          </a:xfrm>
          <a:prstGeom prst="roundRect">
            <a:avLst/>
          </a:prstGeom>
          <a:solidFill>
            <a:srgbClr val="E9FBF1"/>
          </a:solidFill>
          <a:ln w="12700">
            <a:solidFill>
              <a:srgbClr val="BBF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965960"/>
            <a:ext cx="49377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B91C1C"/>
                </a:solidFill>
                <a:latin typeface="Apple SD Gothic Neo"/>
              </a:rPr>
              <a:t>상대적으로 약해지는 역량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1965960"/>
            <a:ext cx="49377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15803D"/>
                </a:solidFill>
                <a:latin typeface="Apple SD Gothic Neo"/>
              </a:rPr>
              <a:t>더 중요해지는 역량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331720"/>
            <a:ext cx="493776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7F1D1D"/>
                </a:solidFill>
                <a:latin typeface="Apple SD Gothic Neo"/>
              </a:defRPr>
            </a:pPr>
            <a:r>
              <a:t>단순 요약/정리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7F1D1D"/>
                </a:solidFill>
                <a:latin typeface="Apple SD Gothic Neo"/>
              </a:defRPr>
            </a:pPr>
            <a:r>
              <a:t>반복 문서 작성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7F1D1D"/>
                </a:solidFill>
                <a:latin typeface="Apple SD Gothic Neo"/>
              </a:defRPr>
            </a:pPr>
            <a:r>
              <a:t>기본 번역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7F1D1D"/>
                </a:solidFill>
                <a:latin typeface="Apple SD Gothic Neo"/>
              </a:defRPr>
            </a:pPr>
            <a:r>
              <a:t>정형 보고서 초안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2331720"/>
            <a:ext cx="493776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66534"/>
                </a:solidFill>
                <a:latin typeface="Apple SD Gothic Neo"/>
              </a:defRPr>
            </a:pPr>
            <a:r>
              <a:t>문제 정의와 목표 설정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66534"/>
                </a:solidFill>
                <a:latin typeface="Apple SD Gothic Neo"/>
              </a:defRPr>
            </a:pPr>
            <a:r>
              <a:t>좋은 질문(프롬프트) 설계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66534"/>
                </a:solidFill>
                <a:latin typeface="Apple SD Gothic Neo"/>
              </a:defRPr>
            </a:pPr>
            <a:r>
              <a:t>검증·리스크 관리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66534"/>
                </a:solidFill>
                <a:latin typeface="Apple SD Gothic Neo"/>
              </a:defRPr>
            </a:pPr>
            <a:r>
              <a:t>의사결정과 책임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66534"/>
                </a:solidFill>
                <a:latin typeface="Apple SD Gothic Neo"/>
              </a:defRPr>
            </a:pPr>
            <a:r>
              <a:t>업무 프로세스 설계(워크플로우)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5989320"/>
            <a:ext cx="10908792" cy="59436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6108192"/>
            <a:ext cx="10332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E5E7EB"/>
                </a:solidFill>
                <a:latin typeface="Apple SD Gothic Neo"/>
              </a:rPr>
              <a:t>"AI에게 좋은 질문을 하는 능력" = 새로운 핵심 역량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6592824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윤도상  |  2026.03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6B7280"/>
                </a:solidFill>
                <a:latin typeface="Apple SD Gothic Neo"/>
              </a:rPr>
              <a:t>PART 5. 실전 적용 — 대웅 AX 과제와 연결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4000" b="1">
                <a:solidFill>
                  <a:srgbClr val="1F2937"/>
                </a:solidFill>
                <a:latin typeface="Apple SD Gothic Neo"/>
              </a:rPr>
              <a:t>부서별 AI 활용 시나리오 맵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3493008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828800"/>
            <a:ext cx="3493008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2148840"/>
            <a:ext cx="3035808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영업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514600"/>
            <a:ext cx="303580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 sz="1400">
                <a:solidFill>
                  <a:srgbClr val="6B7280"/>
                </a:solidFill>
                <a:latin typeface="Apple SD Gothic Neo"/>
              </a:defRPr>
            </a:pPr>
            <a:r>
              <a:t>채권 현황 조회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400">
                <a:solidFill>
                  <a:srgbClr val="6B7280"/>
                </a:solidFill>
                <a:latin typeface="Apple SD Gothic Neo"/>
              </a:defRPr>
            </a:pPr>
            <a:r>
              <a:t>인사이트 자동 생성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53128" y="1828800"/>
            <a:ext cx="3493008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453128" y="1828800"/>
            <a:ext cx="3493008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81728" y="2148840"/>
            <a:ext cx="3035808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마케팅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81728" y="2514600"/>
            <a:ext cx="303580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 sz="1400">
                <a:solidFill>
                  <a:srgbClr val="6B7280"/>
                </a:solidFill>
                <a:latin typeface="Apple SD Gothic Neo"/>
              </a:defRPr>
            </a:pPr>
            <a:r>
              <a:t>대시보드 결산 자동 작성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400">
                <a:solidFill>
                  <a:srgbClr val="6B7280"/>
                </a:solidFill>
                <a:latin typeface="Apple SD Gothic Neo"/>
              </a:defRPr>
            </a:pPr>
            <a:r>
              <a:t>기사/콘텐츠 초안 생성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66176" y="1828800"/>
            <a:ext cx="3493008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266176" y="1828800"/>
            <a:ext cx="3493008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94776" y="2148840"/>
            <a:ext cx="3035808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재무/회계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94776" y="2514600"/>
            <a:ext cx="303580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 sz="1400">
                <a:solidFill>
                  <a:srgbClr val="6B7280"/>
                </a:solidFill>
                <a:latin typeface="Apple SD Gothic Neo"/>
              </a:defRPr>
            </a:pPr>
            <a:r>
              <a:t>지출 증빙 검토 자동화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400">
                <a:solidFill>
                  <a:srgbClr val="6B7280"/>
                </a:solidFill>
                <a:latin typeface="Apple SD Gothic Neo"/>
              </a:defRPr>
            </a:pPr>
            <a:r>
              <a:t>이상 지출 탐지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546604" y="3749040"/>
            <a:ext cx="3493008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2546604" y="3749040"/>
            <a:ext cx="3493008" cy="73152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775204" y="4069080"/>
            <a:ext cx="3035808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연구개발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75204" y="4434840"/>
            <a:ext cx="303580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 sz="1400">
                <a:solidFill>
                  <a:srgbClr val="6B7280"/>
                </a:solidFill>
                <a:latin typeface="Apple SD Gothic Neo"/>
              </a:defRPr>
            </a:pPr>
            <a:r>
              <a:t>특허·논문 요약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400">
                <a:solidFill>
                  <a:srgbClr val="6B7280"/>
                </a:solidFill>
                <a:latin typeface="Apple SD Gothic Neo"/>
              </a:defRPr>
            </a:pPr>
            <a:r>
              <a:t>보고서 초안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59652" y="3749040"/>
            <a:ext cx="3493008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59652" y="3749040"/>
            <a:ext cx="3493008" cy="73152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88252" y="4069080"/>
            <a:ext cx="3035808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HR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8252" y="4434840"/>
            <a:ext cx="303580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 sz="1400">
                <a:solidFill>
                  <a:srgbClr val="6B7280"/>
                </a:solidFill>
                <a:latin typeface="Apple SD Gothic Neo"/>
              </a:defRPr>
            </a:pPr>
            <a:r>
              <a:t>면접 분석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400">
                <a:solidFill>
                  <a:srgbClr val="6B7280"/>
                </a:solidFill>
                <a:latin typeface="Apple SD Gothic Neo"/>
              </a:defRPr>
            </a:pPr>
            <a:r>
              <a:t>교육 콘텐츠 생성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6592824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윤도상  |  2026.03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6B7280"/>
                </a:solidFill>
                <a:latin typeface="Apple SD Gothic Neo"/>
              </a:rPr>
              <a:t>PART 5. 실전 적용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b="1">
                <a:solidFill>
                  <a:srgbClr val="1F2937"/>
                </a:solidFill>
                <a:latin typeface="Apple SD Gothic Neo"/>
              </a:rPr>
              <a:t>AX 과제 신청 단계에서의 AI 활용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6B7280"/>
                </a:solidFill>
                <a:latin typeface="Apple SD Gothic Neo"/>
              </a:rPr>
              <a:t>신청서 작성 → 자기검토 → 평가 기준 정렬까지 한 번에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74519"/>
            <a:ext cx="10908792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057400"/>
            <a:ext cx="10332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6B7280"/>
                </a:solidFill>
                <a:latin typeface="Apple SD Gothic Neo"/>
              </a:rPr>
              <a:t>활용 포인트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77440"/>
            <a:ext cx="103327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신청서 작성 시 AI 도움받기: As‑Is → To‑Be 구조화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과제 평가 기준에 맞는 자기검토(누락 항목 질문하도록)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1600">
                <a:solidFill>
                  <a:srgbClr val="1F2937"/>
                </a:solidFill>
                <a:latin typeface="Apple SD Gothic Neo"/>
              </a:defRPr>
            </a:pPr>
            <a:r>
              <a:t>정량 효과/리스크(보안·규정)까지 포함해 완성도 향상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4160520"/>
            <a:ext cx="10908792" cy="164592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4343400"/>
            <a:ext cx="10332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F0B43B"/>
                </a:solidFill>
                <a:latin typeface="Apple SD Gothic Neo"/>
              </a:rPr>
              <a:t>데모 데이터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6177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1">
                <a:solidFill>
                  <a:srgbClr val="E5E7EB"/>
                </a:solidFill>
                <a:latin typeface="Apple SD Gothic Neo"/>
              </a:rPr>
              <a:t>`20260223.csv` + `AX추진프로세스.docx` → 자동 평가 보고서 생성 시연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윤도상  |  2026.03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6B7280"/>
                </a:solidFill>
                <a:latin typeface="Apple SD Gothic Neo"/>
              </a:rPr>
              <a:t>PART 5. 실전 적용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4000" b="1">
                <a:solidFill>
                  <a:srgbClr val="1F2937"/>
                </a:solidFill>
                <a:latin typeface="Apple SD Gothic Neo"/>
              </a:rPr>
              <a:t>나만의 AI 활용 루틴 만들기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3493008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874519"/>
            <a:ext cx="3493008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2285999"/>
            <a:ext cx="3035808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Daily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651759"/>
            <a:ext cx="3035808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1">
                <a:solidFill>
                  <a:srgbClr val="6B7280"/>
                </a:solidFill>
                <a:latin typeface="Apple SD Gothic Neo"/>
              </a:rPr>
              <a:t>AI 초안 작성 → 내가 검토·수정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53128" y="1874519"/>
            <a:ext cx="3493008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453128" y="1874519"/>
            <a:ext cx="3493008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81728" y="2285999"/>
            <a:ext cx="3035808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Weekly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81728" y="2651759"/>
            <a:ext cx="3035808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1">
                <a:solidFill>
                  <a:srgbClr val="6B7280"/>
                </a:solidFill>
                <a:latin typeface="Apple SD Gothic Neo"/>
              </a:rPr>
              <a:t>반복 업무 프롬프트 템플릿화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66176" y="1874519"/>
            <a:ext cx="3493008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266176" y="1874519"/>
            <a:ext cx="3493008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94776" y="2285999"/>
            <a:ext cx="3035808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Monthly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94776" y="2651759"/>
            <a:ext cx="3035808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1">
                <a:solidFill>
                  <a:srgbClr val="6B7280"/>
                </a:solidFill>
                <a:latin typeface="Apple SD Gothic Neo"/>
              </a:rPr>
              <a:t>AI 활용 성과 측정 (시간 절감, 품질)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977639"/>
            <a:ext cx="10908792" cy="1828800"/>
          </a:xfrm>
          <a:prstGeom prst="roundRect">
            <a:avLst/>
          </a:prstGeom>
          <a:solidFill>
            <a:srgbClr val="E9FBF1"/>
          </a:solidFill>
          <a:ln w="12700">
            <a:solidFill>
              <a:srgbClr val="BBF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4160520"/>
            <a:ext cx="10332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15803D"/>
                </a:solidFill>
                <a:latin typeface="Apple SD Gothic Neo"/>
              </a:rPr>
              <a:t>권장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443484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1">
                <a:solidFill>
                  <a:srgbClr val="166534"/>
                </a:solidFill>
                <a:latin typeface="Apple SD Gothic Neo"/>
              </a:rPr>
              <a:t>프롬프트 라이브러리를 구축하세요.
(업무별 템플릿 + 예시 + 검증 체크리스트)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7200" y="6592824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윤도상  |  2026.03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D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64008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D1D5DB"/>
                </a:solidFill>
                <a:latin typeface="Apple SD Gothic Neo"/>
              </a:rPr>
              <a:t>PART 5. 마무리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0584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4600" b="1">
                <a:solidFill>
                  <a:srgbClr val="FFFFFF"/>
                </a:solidFill>
                <a:latin typeface="Apple SD Gothic Neo"/>
              </a:rPr>
              <a:t>AI와 함께 일하는 미래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965960"/>
            <a:ext cx="10908792" cy="457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21488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F0B43B"/>
                </a:solidFill>
                <a:latin typeface="Apple SD Gothic Neo"/>
              </a:rPr>
              <a:t>AI는 대체자가 아닌 증폭기(Amplifier)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926080"/>
            <a:ext cx="10972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 sz="2000">
                <a:solidFill>
                  <a:srgbClr val="E5E7EB"/>
                </a:solidFill>
                <a:latin typeface="Apple SD Gothic Neo"/>
              </a:defRPr>
            </a:pPr>
            <a:r>
              <a:t>잘 쓰는 사람과 못 쓰는 사람의 격차는 계속 벌어진다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2000">
                <a:solidFill>
                  <a:srgbClr val="E5E7EB"/>
                </a:solidFill>
                <a:latin typeface="Apple SD Gothic Neo"/>
              </a:defRPr>
            </a:pPr>
            <a:r>
              <a:t>지금 시작하는 것이 가장 빠른 것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 sz="2000">
                <a:solidFill>
                  <a:srgbClr val="E5E7EB"/>
                </a:solidFill>
                <a:latin typeface="Apple SD Gothic Neo"/>
              </a:defRPr>
            </a:pPr>
            <a:r>
              <a:t>핵심은: 목적·맥락·제약·형식 + 검증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5212080"/>
            <a:ext cx="10908792" cy="82296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5394960"/>
            <a:ext cx="10908792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Apple SD Gothic Neo"/>
              </a:rPr>
              <a:t>Q&amp;A  /  다음 학습 자원 안내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6592824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윤도상  |  2026.03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Slide  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