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2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2192000" cy="6858000"/>
  <p:notesSz cx="6858000" cy="9144000"/>
  <p:embeddedFontLst>
    <p:embeddedFont>
      <p:font typeface="Lato" panose="020F0502020204030203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737CD2-3EDE-4F26-943A-FA9B73656FEA}">
  <a:tblStyle styleId="{90737CD2-3EDE-4F26-943A-FA9B73656FE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103" d="100"/>
          <a:sy n="103" d="100"/>
        </p:scale>
        <p:origin x="1440" y="5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105126"/>
            <a:ext cx="952500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571500" y="1581298"/>
            <a:ext cx="11601450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LLM 최적화의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5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 3대 엔지니어링 전략</a:t>
            </a:r>
            <a:endParaRPr>
              <a:latin typeface="+mn-lt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71500" y="3306837"/>
            <a:ext cx="11049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프롬프트, 컨텍스트, 하네스 기반의 비즈니스 가치 극대화</a:t>
            </a:r>
            <a:endParaRPr>
              <a:latin typeface="+mn-lt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71500" y="4219426"/>
            <a:ext cx="183481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Strategic Implementation Guide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43175"/>
            <a:ext cx="3524250" cy="277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543175"/>
            <a:ext cx="3524250" cy="277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543175"/>
            <a:ext cx="3524250" cy="27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14400" y="3619500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프롬프트 엔지니어링</a:t>
            </a:r>
            <a:endParaRPr>
              <a:latin typeface="+mn-lt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914400" y="4219575"/>
            <a:ext cx="28384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지시문의 구조화와 </a:t>
            </a:r>
            <a:b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논리 추론 제어 기법 분석</a:t>
            </a:r>
            <a:endParaRPr>
              <a:latin typeface="+mn-lt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4676775" y="3619500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컨텍스트 엔지니어링</a:t>
            </a:r>
            <a:endParaRPr>
              <a:latin typeface="+mn-lt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4676775" y="4219575"/>
            <a:ext cx="28384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외부 지식 주입 및 </a:t>
            </a:r>
            <a:b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RAG 시스템의 신뢰성 확보</a:t>
            </a:r>
            <a:endParaRPr>
              <a:latin typeface="+mn-lt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8439150" y="3619500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하네스 엔지니어링</a:t>
            </a:r>
            <a:endParaRPr>
              <a:latin typeface="+mn-lt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8439150" y="4219575"/>
            <a:ext cx="28384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성능 측정, 안전성 검증 및 </a:t>
            </a:r>
            <a:b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품질 보증 아키텍처</a:t>
            </a:r>
            <a:endParaRPr>
              <a:latin typeface="+mn-lt"/>
            </a:endParaRPr>
          </a:p>
        </p:txBody>
      </p:sp>
      <p:pic>
        <p:nvPicPr>
          <p:cNvPr id="103" name="Google Shape;103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400" y="2933700"/>
            <a:ext cx="2286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76775" y="2933700"/>
            <a:ext cx="2857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39150" y="2933700"/>
            <a:ext cx="2857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발표 아젠다</a:t>
            </a:r>
            <a:endParaRPr>
              <a:latin typeface="+mn-lt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383333"/>
            <a:ext cx="5238750" cy="309145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571500" y="2383333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거대 언어 모델(LLM)을 비즈니스 환경에 도입할 때, 단순 호출만으로는 안정적인 결과를 얻기 어렵습니다.</a:t>
            </a:r>
            <a:endParaRPr>
              <a:latin typeface="+mn-l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571500" y="4722316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이러한 문제를 해결하기 위해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3대 엔지니어링 기둥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이 필수적입니다.</a:t>
            </a:r>
            <a:endParaRPr>
              <a:latin typeface="+mn-lt"/>
            </a:endParaRPr>
          </a:p>
        </p:txBody>
      </p:sp>
      <p:pic>
        <p:nvPicPr>
          <p:cNvPr id="116" name="Google Shape;11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383333"/>
            <a:ext cx="5238750" cy="309145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952500" y="3145333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일관성 없는 답변 (Non-determinism)</a:t>
            </a:r>
            <a:endParaRPr>
              <a:latin typeface="+mn-lt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952500" y="3670994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지식의 부재 및 환각 (Hallucination)</a:t>
            </a:r>
            <a:endParaRPr>
              <a:latin typeface="+mn-lt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952500" y="4196655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정량적 성능 측정의 어려움</a:t>
            </a:r>
            <a:endParaRPr>
              <a:latin typeface="+mn-lt"/>
            </a:endParaRPr>
          </a:p>
        </p:txBody>
      </p:sp>
      <p:pic>
        <p:nvPicPr>
          <p:cNvPr id="120" name="Google Shape;120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192958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718619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24428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LLM 도입의 핵심 과제</a:t>
            </a:r>
            <a:endParaRPr>
              <a:latin typeface="+mn-lt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57487"/>
            <a:ext cx="3524250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757487"/>
            <a:ext cx="3524250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757487"/>
            <a:ext cx="352425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914400" y="3100387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프롬프트</a:t>
            </a:r>
            <a:endParaRPr>
              <a:latin typeface="+mn-lt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772478" y="3700462"/>
            <a:ext cx="312229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"어떻게 물어볼 것인가?"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입력 지시문의 정교한 설계를 통한 추론 방향 제어 기술</a:t>
            </a:r>
            <a:endParaRPr>
              <a:latin typeface="+mn-lt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4676775" y="3100387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컨텍스트</a:t>
            </a:r>
            <a:endParaRPr>
              <a:latin typeface="+mn-lt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4534853" y="3700462"/>
            <a:ext cx="312229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"무엇을 참고할 것인가?"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외부 지식 및 배경 정보의 체계적 </a:t>
            </a:r>
            <a:b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관리와 주입 기술</a:t>
            </a:r>
            <a:endParaRPr>
              <a:latin typeface="+mn-lt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8439150" y="3100387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하네스</a:t>
            </a:r>
            <a:endParaRPr>
              <a:latin typeface="+mn-lt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8297228" y="3700462"/>
            <a:ext cx="312229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"얼마나 잘하고 있는가?"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시스템 성능 및 안전성을 측정하는 테스트 환경 구축 기술</a:t>
            </a:r>
            <a:endParaRPr>
              <a:latin typeface="+mn-lt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LLM 최적화의 3대 기둥 정의</a:t>
            </a:r>
            <a:endParaRPr>
              <a:latin typeface="+mn-lt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295275" y="2192684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01. 프롬프트 엔지니어링</a:t>
            </a:r>
            <a:endParaRPr>
              <a:latin typeface="+mn-lt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5381625" y="3621434"/>
            <a:ext cx="1428750" cy="762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571500" y="4126259"/>
            <a:ext cx="11049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지시문 설계를 통한 답변 품질의 극대화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447032"/>
            <a:ext cx="5238750" cy="296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247132"/>
            <a:ext cx="5238750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>
            <a:off x="571500" y="2447032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LLM으로부터 최적의 답변을 끌어내기 위해 입력값(Prompt)을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정교하게 설계하고 구조화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하는 기술입니다.</a:t>
            </a:r>
            <a:endParaRPr>
              <a:latin typeface="+mn-lt"/>
            </a:endParaRPr>
          </a:p>
        </p:txBody>
      </p:sp>
      <p:pic>
        <p:nvPicPr>
          <p:cNvPr id="157" name="Google Shape;157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2447032"/>
            <a:ext cx="5238750" cy="296391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914400" y="3590032"/>
            <a:ext cx="45529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"모델의 가중치를 수정하지 않고 텍스트만으로 추론을 제어합니다."</a:t>
            </a:r>
            <a:endParaRPr>
              <a:latin typeface="+mn-lt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프롬프트 엔지니어링의 정의</a:t>
            </a:r>
            <a:endParaRPr>
              <a:latin typeface="+mn-lt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1333500" y="2953940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정확도 향상: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모호한 질문을 명확한 지시로 변환하여 오답률 감소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1333500" y="3479601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형식 강제: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JSON, Markdown 등 특정 데이터 구조로 출력 유도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Google Shape;168;p19"/>
          <p:cNvSpPr txBox="1"/>
          <p:nvPr/>
        </p:nvSpPr>
        <p:spPr>
          <a:xfrm>
            <a:off x="1333500" y="4005262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창의성 제어: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업무 성격에 맞는 톤앤매너와 창의성 수준 조절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1333500" y="4530923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논리 추론 유도: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복잡한 연산이나 분석 과정을 단계별로 처리하도록 지시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0" name="Google Shape;170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00156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527226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05288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4578548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핵심 목적 및 기대 효과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200423"/>
            <a:ext cx="5238750" cy="345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552973"/>
            <a:ext cx="5238750" cy="54858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 txBox="1"/>
          <p:nvPr/>
        </p:nvSpPr>
        <p:spPr>
          <a:xfrm>
            <a:off x="571500" y="2200423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"단계별로 생각해보자"</a:t>
            </a:r>
            <a:endParaRPr>
              <a:latin typeface="+mn-lt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571500" y="2800498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모델이 즉각적인 답변을 내놓기 전에 중간 논리 과정을 거치도록 유도하는 기법입니다.</a:t>
            </a:r>
            <a:endParaRPr>
              <a:latin typeface="+mn-lt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6434138" y="2486173"/>
            <a:ext cx="5133975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[Prompt Example]</a:t>
            </a:r>
            <a:br>
              <a:rPr lang="en-US" sz="1800" b="1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Q: 사과가 5개 있었는데 2개를 먹고 3개를 더 샀어. </a:t>
            </a:r>
            <a:b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</a:br>
            <a:r>
              <a:rPr lang="ko-KR" alt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   </a:t>
            </a: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총 몇 개야?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A: </a:t>
            </a:r>
            <a:r>
              <a:rPr lang="en-US" sz="1350" b="1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단계별로 생각해보자.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1. 처음 사과는 5개.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2. 2개를 먹었으니 3개 남음.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3. 3개를 더 샀으니 3+3=6.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정답은 6개.</a:t>
            </a:r>
            <a:endParaRPr>
              <a:latin typeface="+mn-lt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571499" y="3552973"/>
            <a:ext cx="540819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효과: 수학적 문제, 복잡한 논리 퍼즐 등에서 정답률이 비약적으로 상승합니다.</a:t>
            </a:r>
            <a:endParaRPr>
              <a:latin typeface="+mn-lt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방법론 1: Chain of Thought (CoT)</a:t>
            </a:r>
            <a:endParaRPr>
              <a:latin typeface="+mn-lt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22364"/>
            <a:ext cx="5238750" cy="241339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1"/>
          <p:cNvSpPr txBox="1"/>
          <p:nvPr/>
        </p:nvSpPr>
        <p:spPr>
          <a:xfrm>
            <a:off x="857250" y="3008114"/>
            <a:ext cx="4667250" cy="1578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[Prompt Example]</a:t>
            </a:r>
            <a:br>
              <a:rPr lang="en-US" sz="1800" b="1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입력: 긍정 / 출력: 😊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입력: 부정 / 출력: ☹️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입력: 화남 / 출력: 😠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1A237E"/>
                </a:solidFill>
                <a:latin typeface="+mn-lt"/>
                <a:ea typeface="Courier New"/>
                <a:cs typeface="Courier New"/>
                <a:sym typeface="Courier New"/>
              </a:rPr>
              <a:t> 입력: 슬픔 / 출력:</a:t>
            </a:r>
            <a:endParaRPr>
              <a:latin typeface="+mn-lt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6381750" y="2722364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패턴 학습을 통한 가이드</a:t>
            </a:r>
            <a:endParaRPr>
              <a:latin typeface="+mn-lt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6381750" y="3322439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답변의 예시(Shot)를 2~3개 제공하여 모델이 특정 패턴이나 </a:t>
            </a:r>
            <a:b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형식을 학습하게 하는 기법입니다.</a:t>
            </a:r>
            <a:endParaRPr>
              <a:latin typeface="+mn-lt"/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6762750" y="4084439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Zero-shot보다 안정적인 출력</a:t>
            </a:r>
            <a:endParaRPr>
              <a:latin typeface="+mn-lt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6762750" y="4610100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레이블링 데이터가 적을 때 유용</a:t>
            </a:r>
            <a:endParaRPr>
              <a:latin typeface="+mn-lt"/>
            </a:endParaRPr>
          </a:p>
        </p:txBody>
      </p:sp>
      <p:pic>
        <p:nvPicPr>
          <p:cNvPr id="200" name="Google Shape;200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4132064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4657725"/>
            <a:ext cx="2000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방법론 2: Few-shot Prompting</a:t>
            </a:r>
            <a:endParaRPr>
              <a:latin typeface="+mn-lt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168574"/>
            <a:ext cx="5238750" cy="35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568749"/>
            <a:ext cx="5238750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571500" y="2168574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역할 부여를 통한 컨텍스트 고정</a:t>
            </a:r>
            <a:endParaRPr>
              <a:latin typeface="+mn-lt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571500" y="2768649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"너는 20년 경력의 시니어 엔지니어다"와 같은 페르소나를 부여하여 답변의 전문성과 톤을 설정합니다.</a:t>
            </a:r>
            <a:endParaRPr>
              <a:latin typeface="+mn-lt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914400" y="3911649"/>
            <a:ext cx="45529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결과적 차이: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단순 정보 나열이 아닌, 특정 전문가의 관점과 통찰이 담긴 답변을 유도할 수 있습니다.</a:t>
            </a:r>
            <a:endParaRPr>
              <a:latin typeface="+mn-lt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방법론 3: Persona Prompting</a:t>
            </a:r>
            <a:endParaRPr>
              <a:latin typeface="+mn-lt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Professional Expert Persona">
            <a:extLst>
              <a:ext uri="{FF2B5EF4-FFF2-40B4-BE49-F238E27FC236}">
                <a16:creationId xmlns:a16="http://schemas.microsoft.com/office/drawing/2014/main" id="{99F8ED8A-8A49-3562-59F9-BB120AC26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884" y="1386522"/>
            <a:ext cx="3131711" cy="468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71625"/>
            <a:ext cx="1104900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3"/>
          <p:cNvSpPr txBox="1"/>
          <p:nvPr/>
        </p:nvSpPr>
        <p:spPr>
          <a:xfrm>
            <a:off x="571500" y="4538662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"가장 즉각적이고 비용이 적게 드는 최적화 방법입니다."</a:t>
            </a:r>
            <a:endParaRPr>
              <a:latin typeface="+mn-lt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프롬프트 엔지니어링 요약</a:t>
            </a:r>
            <a:endParaRPr>
              <a:latin typeface="+mn-lt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 txBox="1"/>
          <p:nvPr/>
        </p:nvSpPr>
        <p:spPr>
          <a:xfrm>
            <a:off x="295275" y="2192684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02. 컨텍스트 엔지니어링</a:t>
            </a:r>
            <a:endParaRPr>
              <a:latin typeface="+mn-lt"/>
            </a:endParaRPr>
          </a:p>
        </p:txBody>
      </p:sp>
      <p:sp>
        <p:nvSpPr>
          <p:cNvPr id="232" name="Google Shape;232;p24"/>
          <p:cNvSpPr/>
          <p:nvPr/>
        </p:nvSpPr>
        <p:spPr>
          <a:xfrm>
            <a:off x="5381625" y="3621434"/>
            <a:ext cx="1428750" cy="762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4"/>
          <p:cNvSpPr txBox="1"/>
          <p:nvPr/>
        </p:nvSpPr>
        <p:spPr>
          <a:xfrm>
            <a:off x="571500" y="4126259"/>
            <a:ext cx="11049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외부 지식 공급을 통한 할루시네이션 극복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232719"/>
            <a:ext cx="5238750" cy="339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032819"/>
            <a:ext cx="5238750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 txBox="1"/>
          <p:nvPr/>
        </p:nvSpPr>
        <p:spPr>
          <a:xfrm>
            <a:off x="571500" y="2232719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모델이 답변을 생성할 때 참고할 수 있는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외부 지식과 배경 </a:t>
            </a:r>
            <a:b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정보(Context)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를 체계적으로 관리하고 제공하는 기술입니다.</a:t>
            </a:r>
            <a:endParaRPr>
              <a:latin typeface="+mn-lt"/>
            </a:endParaRPr>
          </a:p>
        </p:txBody>
      </p:sp>
      <p:pic>
        <p:nvPicPr>
          <p:cNvPr id="242" name="Google Shape;242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2232719"/>
            <a:ext cx="5238750" cy="339253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5"/>
          <p:cNvSpPr txBox="1"/>
          <p:nvPr/>
        </p:nvSpPr>
        <p:spPr>
          <a:xfrm>
            <a:off x="914400" y="3375719"/>
            <a:ext cx="45529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F57F17"/>
                </a:solidFill>
                <a:latin typeface="+mn-lt"/>
                <a:ea typeface="Lato"/>
                <a:cs typeface="Lato"/>
                <a:sym typeface="Lato"/>
              </a:rPr>
              <a:t>"전문가 옆에 실시간 업데이트되는 </a:t>
            </a:r>
            <a:br>
              <a:rPr lang="en-US" sz="1500" b="1" i="0" u="none" strike="noStrike" cap="none">
                <a:solidFill>
                  <a:srgbClr val="F57F17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1" i="0" u="none" strike="noStrike" cap="none">
                <a:solidFill>
                  <a:srgbClr val="F57F17"/>
                </a:solidFill>
                <a:latin typeface="+mn-lt"/>
                <a:ea typeface="Lato"/>
                <a:cs typeface="Lato"/>
                <a:sym typeface="Lato"/>
              </a:rPr>
              <a:t>백과사전을 놓아주는 것과 같습니다."</a:t>
            </a:r>
            <a:endParaRPr>
              <a:latin typeface="+mn-lt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컨텍스트 엔지니어링의 정의</a:t>
            </a:r>
            <a:endParaRPr>
              <a:latin typeface="+mn-lt"/>
            </a:endParaRPr>
          </a:p>
        </p:txBody>
      </p:sp>
      <p:sp>
        <p:nvSpPr>
          <p:cNvPr id="245" name="Google Shape;245;p25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 txBox="1"/>
          <p:nvPr/>
        </p:nvSpPr>
        <p:spPr>
          <a:xfrm>
            <a:off x="1333500" y="2953940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할루시네이션 방지: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근거 문서를 제공하여 사실에 기반한 답변 유도</a:t>
            </a:r>
            <a:endParaRPr>
              <a:latin typeface="+mn-lt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1333500" y="3479601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최신 정보 제공: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학습 데이터 이후의 실시간 뉴성이나 정보 반영</a:t>
            </a:r>
            <a:endParaRPr>
              <a:latin typeface="+mn-lt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1333500" y="4005262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비공개 데이터 활용: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기업 내부의 보안 문서를 안전하게 모델에 공급</a:t>
            </a:r>
            <a:endParaRPr>
              <a:latin typeface="+mn-lt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1333500" y="4530923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답변 근거 확보: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답변이 추출된 원문 링크나 출처 표기 가능</a:t>
            </a:r>
            <a:endParaRPr>
              <a:latin typeface="+mn-lt"/>
            </a:endParaRPr>
          </a:p>
        </p:txBody>
      </p:sp>
      <p:pic>
        <p:nvPicPr>
          <p:cNvPr id="255" name="Google Shape;255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00156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527226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052887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4578548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6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핵심 목적 및 기대 효과</a:t>
            </a:r>
            <a:endParaRPr>
              <a:latin typeface="+mn-lt"/>
            </a:endParaRPr>
          </a:p>
        </p:txBody>
      </p:sp>
      <p:sp>
        <p:nvSpPr>
          <p:cNvPr id="260" name="Google Shape;260;p26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534644"/>
            <a:ext cx="434340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571499" y="2105173"/>
            <a:ext cx="455104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RAG는 모델의 정적인 학습 데이터와 외부의 동적인 데이터를 결합하여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'지식의 최신성'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을 보장합니다.</a:t>
            </a:r>
            <a:endParaRPr>
              <a:latin typeface="+mn-l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904875" y="3189982"/>
            <a:ext cx="4010025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Vector DB:</a:t>
            </a:r>
            <a:r>
              <a:rPr lang="en-US" sz="1425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대규모 문서를 수치화하여 저장</a:t>
            </a:r>
            <a:endParaRPr>
              <a:latin typeface="+mn-lt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904875" y="3622327"/>
            <a:ext cx="4010025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Retrieval:</a:t>
            </a:r>
            <a:r>
              <a:rPr lang="en-US" sz="1425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질문과 유사한 문서를 실시간 탐색</a:t>
            </a:r>
            <a:endParaRPr>
              <a:latin typeface="+mn-lt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904875" y="4054673"/>
            <a:ext cx="4010025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Generation:</a:t>
            </a:r>
            <a:r>
              <a:rPr lang="en-US" sz="1425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수집된 근거를 바탕으로 답변 생성</a:t>
            </a:r>
            <a:endParaRPr>
              <a:latin typeface="+mn-lt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885825" y="4772769"/>
            <a:ext cx="37909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"할루시네이션을 억제하고 기업 고유의 비공개 데이터를 안전하게 활용할 수 있는 표준 </a:t>
            </a:r>
            <a:br>
              <a:rPr lang="en-US" sz="15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아키텍처입니다."</a:t>
            </a:r>
            <a:endParaRPr>
              <a:latin typeface="+mn-lt"/>
            </a:endParaRPr>
          </a:p>
        </p:txBody>
      </p:sp>
      <p:pic>
        <p:nvPicPr>
          <p:cNvPr id="95" name="Google Shape;95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242369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67471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10706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837F48B-7DAB-3E95-708C-8B76DB64D9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0" y="1790550"/>
            <a:ext cx="6555276" cy="3663553"/>
          </a:xfrm>
          <a:prstGeom prst="rect">
            <a:avLst/>
          </a:prstGeom>
        </p:spPr>
      </p:pic>
      <p:sp>
        <p:nvSpPr>
          <p:cNvPr id="5" name="Google Shape;266;p27">
            <a:extLst>
              <a:ext uri="{FF2B5EF4-FFF2-40B4-BE49-F238E27FC236}">
                <a16:creationId xmlns:a16="http://schemas.microsoft.com/office/drawing/2014/main" id="{67CE1574-367A-6666-DCE5-72143A60DF68}"/>
              </a:ext>
            </a:extLst>
          </p:cNvPr>
          <p:cNvSpPr txBox="1"/>
          <p:nvPr/>
        </p:nvSpPr>
        <p:spPr>
          <a:xfrm>
            <a:off x="762000" y="571500"/>
            <a:ext cx="50006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RAG (검색 증강 생성)</a:t>
            </a:r>
            <a:endParaRPr>
              <a:latin typeface="+mn-lt"/>
            </a:endParaRPr>
          </a:p>
        </p:txBody>
      </p:sp>
      <p:sp>
        <p:nvSpPr>
          <p:cNvPr id="6" name="Google Shape;267;p27">
            <a:extLst>
              <a:ext uri="{FF2B5EF4-FFF2-40B4-BE49-F238E27FC236}">
                <a16:creationId xmlns:a16="http://schemas.microsoft.com/office/drawing/2014/main" id="{82F08C8E-5B71-9D4E-B2F7-D4BCFAE46C01}"/>
              </a:ext>
            </a:extLst>
          </p:cNvPr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 txBox="1"/>
          <p:nvPr/>
        </p:nvSpPr>
        <p:spPr>
          <a:xfrm>
            <a:off x="762000" y="571500"/>
            <a:ext cx="50006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RAG (검색 증강 생성)</a:t>
            </a:r>
            <a:endParaRPr>
              <a:latin typeface="+mn-lt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571500" y="1571625"/>
            <a:ext cx="52006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altLang="ko-KR" sz="2400" b="1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Context Engineering</a:t>
            </a:r>
            <a:r>
              <a:rPr lang="ko-KR" altLang="en-US" sz="2400" b="1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의 핵심</a:t>
            </a:r>
            <a:endParaRPr lang="ko-KR" altLang="en-US" sz="2400">
              <a:latin typeface="+mn-lt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571500" y="2171700"/>
            <a:ext cx="4953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사용자의 질문과 관련된 문서를 벡터 데이터베이스에서 검색하여 프롬프트에 함께 넣어주는 방식입니다.</a:t>
            </a:r>
            <a:endParaRPr>
              <a:latin typeface="+mn-lt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571499" y="2924175"/>
            <a:ext cx="506318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모델은 자신의 기억(학습 데이터) 대신 주어진 컨텍스트에서 정보를 찾아 답변합니다.</a:t>
            </a:r>
            <a:endParaRPr>
              <a:latin typeface="+mn-lt"/>
            </a:endParaRPr>
          </a:p>
        </p:txBody>
      </p:sp>
      <p:pic>
        <p:nvPicPr>
          <p:cNvPr id="2" name="Google Shape;98;p13">
            <a:extLst>
              <a:ext uri="{FF2B5EF4-FFF2-40B4-BE49-F238E27FC236}">
                <a16:creationId xmlns:a16="http://schemas.microsoft.com/office/drawing/2014/main" id="{4E67DAD8-F2C6-1B9C-57EC-8A7DA23DEDA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0017" y="1906466"/>
            <a:ext cx="5624116" cy="325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721471"/>
            <a:ext cx="5238750" cy="241518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8"/>
          <p:cNvSpPr txBox="1"/>
          <p:nvPr/>
        </p:nvSpPr>
        <p:spPr>
          <a:xfrm>
            <a:off x="571500" y="2721471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개인화된 실시간 주입</a:t>
            </a:r>
            <a:endParaRPr>
              <a:latin typeface="+mn-lt"/>
            </a:endParaRPr>
          </a:p>
        </p:txBody>
      </p:sp>
      <p:sp>
        <p:nvSpPr>
          <p:cNvPr id="279" name="Google Shape;279;p28"/>
          <p:cNvSpPr txBox="1"/>
          <p:nvPr/>
        </p:nvSpPr>
        <p:spPr>
          <a:xfrm>
            <a:off x="571500" y="3321546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사용자의 과거 대화 이력이나 현재 세션의 상태를 분석하여</a:t>
            </a:r>
            <a:b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</a:b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필요한 정보만 골라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주입하는 고도화 기법입니다.</a:t>
            </a:r>
            <a:endParaRPr>
              <a:latin typeface="+mn-lt"/>
            </a:endParaRPr>
          </a:p>
        </p:txBody>
      </p:sp>
      <p:sp>
        <p:nvSpPr>
          <p:cNvPr id="280" name="Google Shape;280;p28"/>
          <p:cNvSpPr txBox="1"/>
          <p:nvPr/>
        </p:nvSpPr>
        <p:spPr>
          <a:xfrm>
            <a:off x="7105650" y="3216771"/>
            <a:ext cx="41719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사용자 프로필 연동</a:t>
            </a:r>
            <a:endParaRPr>
              <a:latin typeface="+mn-lt"/>
            </a:endParaRPr>
          </a:p>
        </p:txBody>
      </p:sp>
      <p:sp>
        <p:nvSpPr>
          <p:cNvPr id="281" name="Google Shape;281;p28"/>
          <p:cNvSpPr txBox="1"/>
          <p:nvPr/>
        </p:nvSpPr>
        <p:spPr>
          <a:xfrm>
            <a:off x="7105650" y="3742432"/>
            <a:ext cx="41719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대화 세션 유지</a:t>
            </a:r>
            <a:endParaRPr>
              <a:latin typeface="+mn-lt"/>
            </a:endParaRPr>
          </a:p>
        </p:txBody>
      </p:sp>
      <p:sp>
        <p:nvSpPr>
          <p:cNvPr id="282" name="Google Shape;282;p28"/>
          <p:cNvSpPr txBox="1"/>
          <p:nvPr/>
        </p:nvSpPr>
        <p:spPr>
          <a:xfrm>
            <a:off x="7105650" y="4268092"/>
            <a:ext cx="41719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불필요 정보 필터링</a:t>
            </a:r>
            <a:endParaRPr>
              <a:latin typeface="+mn-lt"/>
            </a:endParaRPr>
          </a:p>
        </p:txBody>
      </p:sp>
      <p:pic>
        <p:nvPicPr>
          <p:cNvPr id="283" name="Google Shape;283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4650" y="3264396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24650" y="379005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24650" y="4315717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8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Dynamic Context Injection</a:t>
            </a:r>
            <a:endParaRPr>
              <a:latin typeface="+mn-lt"/>
            </a:endParaRPr>
          </a:p>
        </p:txBody>
      </p:sp>
      <p:sp>
        <p:nvSpPr>
          <p:cNvPr id="287" name="Google Shape;287;p28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Chunking Strategy</a:t>
            </a:r>
            <a:endParaRPr>
              <a:latin typeface="+mn-lt"/>
            </a:endParaRPr>
          </a:p>
        </p:txBody>
      </p:sp>
      <p:sp>
        <p:nvSpPr>
          <p:cNvPr id="301" name="Google Shape;301;p29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85;p13" descr="image.png">
            <a:extLst>
              <a:ext uri="{FF2B5EF4-FFF2-40B4-BE49-F238E27FC236}">
                <a16:creationId xmlns:a16="http://schemas.microsoft.com/office/drawing/2014/main" id="{D1D94C88-A1FF-629B-D05B-0528EFA299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762125"/>
            <a:ext cx="52387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6;p13" descr="image.png">
            <a:extLst>
              <a:ext uri="{FF2B5EF4-FFF2-40B4-BE49-F238E27FC236}">
                <a16:creationId xmlns:a16="http://schemas.microsoft.com/office/drawing/2014/main" id="{B61D456D-2075-167F-022E-86E827E115A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726334"/>
            <a:ext cx="5238750" cy="10724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7;p13">
            <a:extLst>
              <a:ext uri="{FF2B5EF4-FFF2-40B4-BE49-F238E27FC236}">
                <a16:creationId xmlns:a16="http://schemas.microsoft.com/office/drawing/2014/main" id="{14876B2D-7EB9-A6F3-E936-66097296DEEF}"/>
              </a:ext>
            </a:extLst>
          </p:cNvPr>
          <p:cNvSpPr txBox="1"/>
          <p:nvPr/>
        </p:nvSpPr>
        <p:spPr>
          <a:xfrm>
            <a:off x="571500" y="2011709"/>
            <a:ext cx="5500687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의미 단위의 문서 분할</a:t>
            </a:r>
            <a:endParaRPr>
              <a:latin typeface="+mn-lt"/>
            </a:endParaRPr>
          </a:p>
        </p:txBody>
      </p:sp>
      <p:sp>
        <p:nvSpPr>
          <p:cNvPr id="5" name="Google Shape;88;p13">
            <a:extLst>
              <a:ext uri="{FF2B5EF4-FFF2-40B4-BE49-F238E27FC236}">
                <a16:creationId xmlns:a16="http://schemas.microsoft.com/office/drawing/2014/main" id="{878901A6-2627-1786-A0AA-064AF7A4D653}"/>
              </a:ext>
            </a:extLst>
          </p:cNvPr>
          <p:cNvSpPr txBox="1"/>
          <p:nvPr/>
        </p:nvSpPr>
        <p:spPr>
          <a:xfrm>
            <a:off x="571500" y="2611784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방대한 문서를 모델의 컨텍스트 윈도우 크기에 맞춰 쪼개고 의미적으로 연결하는 전략입니다.</a:t>
            </a:r>
            <a:endParaRPr>
              <a:latin typeface="+mn-lt"/>
            </a:endParaRPr>
          </a:p>
        </p:txBody>
      </p:sp>
      <p:pic>
        <p:nvPicPr>
          <p:cNvPr id="6" name="Google Shape;89;p13" descr="image.png">
            <a:extLst>
              <a:ext uri="{FF2B5EF4-FFF2-40B4-BE49-F238E27FC236}">
                <a16:creationId xmlns:a16="http://schemas.microsoft.com/office/drawing/2014/main" id="{24327FD9-CD50-A0BC-B69E-D322ADF0967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17621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0;p13">
            <a:extLst>
              <a:ext uri="{FF2B5EF4-FFF2-40B4-BE49-F238E27FC236}">
                <a16:creationId xmlns:a16="http://schemas.microsoft.com/office/drawing/2014/main" id="{A22C205D-58BD-3F2C-C68F-13A51E0E9160}"/>
              </a:ext>
            </a:extLst>
          </p:cNvPr>
          <p:cNvSpPr txBox="1"/>
          <p:nvPr/>
        </p:nvSpPr>
        <p:spPr>
          <a:xfrm>
            <a:off x="904875" y="3373784"/>
            <a:ext cx="4905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Fixed-size: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일정한 토큰 길이로 분할</a:t>
            </a:r>
            <a:endParaRPr>
              <a:latin typeface="+mn-lt"/>
            </a:endParaRPr>
          </a:p>
        </p:txBody>
      </p:sp>
      <p:sp>
        <p:nvSpPr>
          <p:cNvPr id="8" name="Google Shape;91;p13">
            <a:extLst>
              <a:ext uri="{FF2B5EF4-FFF2-40B4-BE49-F238E27FC236}">
                <a16:creationId xmlns:a16="http://schemas.microsoft.com/office/drawing/2014/main" id="{D8CF176F-4D14-D662-6423-4EFA884CB86E}"/>
              </a:ext>
            </a:extLst>
          </p:cNvPr>
          <p:cNvSpPr txBox="1"/>
          <p:nvPr/>
        </p:nvSpPr>
        <p:spPr>
          <a:xfrm>
            <a:off x="904875" y="3821459"/>
            <a:ext cx="4905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Semantic: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문맥적 의미가 끊기지 않도록 분할</a:t>
            </a:r>
            <a:endParaRPr>
              <a:latin typeface="+mn-lt"/>
            </a:endParaRPr>
          </a:p>
        </p:txBody>
      </p:sp>
      <p:sp>
        <p:nvSpPr>
          <p:cNvPr id="9" name="Google Shape;92;p13">
            <a:extLst>
              <a:ext uri="{FF2B5EF4-FFF2-40B4-BE49-F238E27FC236}">
                <a16:creationId xmlns:a16="http://schemas.microsoft.com/office/drawing/2014/main" id="{B948830D-A003-9F83-7A6B-AC719362A761}"/>
              </a:ext>
            </a:extLst>
          </p:cNvPr>
          <p:cNvSpPr txBox="1"/>
          <p:nvPr/>
        </p:nvSpPr>
        <p:spPr>
          <a:xfrm>
            <a:off x="904875" y="4269134"/>
            <a:ext cx="4905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Recursive: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목차 및 구조를 반영한 계층적 분할</a:t>
            </a:r>
            <a:endParaRPr>
              <a:latin typeface="+mn-lt"/>
            </a:endParaRPr>
          </a:p>
        </p:txBody>
      </p:sp>
      <p:sp>
        <p:nvSpPr>
          <p:cNvPr id="10" name="Google Shape;93;p13">
            <a:extLst>
              <a:ext uri="{FF2B5EF4-FFF2-40B4-BE49-F238E27FC236}">
                <a16:creationId xmlns:a16="http://schemas.microsoft.com/office/drawing/2014/main" id="{C959EA93-F9C0-A0E1-08C6-5F14E060EB0F}"/>
              </a:ext>
            </a:extLst>
          </p:cNvPr>
          <p:cNvSpPr txBox="1"/>
          <p:nvPr/>
        </p:nvSpPr>
        <p:spPr>
          <a:xfrm>
            <a:off x="819150" y="4916834"/>
            <a:ext cx="480060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최적의 뭉치(Chunk) 크기는 검색 정확도와 모델의 이해도 사이의 균형점을 찾는 과정입니다.</a:t>
            </a:r>
            <a:endParaRPr>
              <a:latin typeface="+mn-lt"/>
            </a:endParaRPr>
          </a:p>
        </p:txBody>
      </p:sp>
      <p:pic>
        <p:nvPicPr>
          <p:cNvPr id="11" name="Google Shape;94;p13" descr="image.png">
            <a:extLst>
              <a:ext uri="{FF2B5EF4-FFF2-40B4-BE49-F238E27FC236}">
                <a16:creationId xmlns:a16="http://schemas.microsoft.com/office/drawing/2014/main" id="{67E0E705-67AE-124F-8B33-2E8572AA84B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3426172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5;p13" descr="image.png">
            <a:extLst>
              <a:ext uri="{FF2B5EF4-FFF2-40B4-BE49-F238E27FC236}">
                <a16:creationId xmlns:a16="http://schemas.microsoft.com/office/drawing/2014/main" id="{B5D8E787-EA0D-2C74-BCD8-F35A0F83270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3873847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6;p13" descr="image.png">
            <a:extLst>
              <a:ext uri="{FF2B5EF4-FFF2-40B4-BE49-F238E27FC236}">
                <a16:creationId xmlns:a16="http://schemas.microsoft.com/office/drawing/2014/main" id="{24519409-112B-FAC0-F4C8-FCC21A1299A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1500" y="4321522"/>
            <a:ext cx="180975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71625"/>
            <a:ext cx="1104900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0"/>
          <p:cNvSpPr txBox="1"/>
          <p:nvPr/>
        </p:nvSpPr>
        <p:spPr>
          <a:xfrm>
            <a:off x="571500" y="4538662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"신뢰할 수 있는 비즈니스 애플리케이션의 뼈대입니다."</a:t>
            </a:r>
            <a:endParaRPr>
              <a:latin typeface="+mn-lt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컨텍스트 엔지니어링 요약</a:t>
            </a:r>
            <a:endParaRPr>
              <a:latin typeface="+mn-lt"/>
            </a:endParaRPr>
          </a:p>
        </p:txBody>
      </p:sp>
      <p:sp>
        <p:nvSpPr>
          <p:cNvPr id="310" name="Google Shape;310;p30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1"/>
          <p:cNvSpPr txBox="1"/>
          <p:nvPr/>
        </p:nvSpPr>
        <p:spPr>
          <a:xfrm>
            <a:off x="295275" y="2192684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03. 하네스 엔지니어링</a:t>
            </a:r>
            <a:endParaRPr>
              <a:latin typeface="+mn-lt"/>
            </a:endParaRPr>
          </a:p>
        </p:txBody>
      </p:sp>
      <p:sp>
        <p:nvSpPr>
          <p:cNvPr id="317" name="Google Shape;317;p31"/>
          <p:cNvSpPr/>
          <p:nvPr/>
        </p:nvSpPr>
        <p:spPr>
          <a:xfrm>
            <a:off x="5381625" y="3621434"/>
            <a:ext cx="1428750" cy="762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1"/>
          <p:cNvSpPr txBox="1"/>
          <p:nvPr/>
        </p:nvSpPr>
        <p:spPr>
          <a:xfrm>
            <a:off x="571500" y="4126259"/>
            <a:ext cx="11049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지속 가능한 품질 보증과 안전성 확보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93850"/>
            <a:ext cx="5238750" cy="38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028730"/>
            <a:ext cx="5238750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2"/>
          <p:cNvSpPr txBox="1"/>
          <p:nvPr/>
        </p:nvSpPr>
        <p:spPr>
          <a:xfrm>
            <a:off x="571500" y="1993850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LLM 기반 시스템의 성능, 안전성, 신뢰성을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측정하고 평가하기 위한 테스트 환경(Harness)</a:t>
            </a: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을 구축하는 기술입니다.</a:t>
            </a:r>
            <a:endParaRPr>
              <a:latin typeface="+mn-lt"/>
            </a:endParaRPr>
          </a:p>
        </p:txBody>
      </p:sp>
      <p:pic>
        <p:nvPicPr>
          <p:cNvPr id="327" name="Google Shape;327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1993850"/>
            <a:ext cx="5238750" cy="387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2"/>
          <p:cNvSpPr txBox="1"/>
          <p:nvPr/>
        </p:nvSpPr>
        <p:spPr>
          <a:xfrm>
            <a:off x="914400" y="3371630"/>
            <a:ext cx="45529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2185B"/>
                </a:solidFill>
                <a:latin typeface="+mn-lt"/>
                <a:ea typeface="Lato"/>
                <a:cs typeface="Lato"/>
                <a:sym typeface="Lato"/>
              </a:rPr>
              <a:t>"전문가의 실력을 객관적으로 시험하고 검증하는 감독관과 같습니다."</a:t>
            </a:r>
            <a:endParaRPr>
              <a:latin typeface="+mn-lt"/>
            </a:endParaRPr>
          </a:p>
        </p:txBody>
      </p:sp>
      <p:sp>
        <p:nvSpPr>
          <p:cNvPr id="329" name="Google Shape;329;p32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하네스 엔지니어링의 정의</a:t>
            </a:r>
            <a:endParaRPr>
              <a:latin typeface="+mn-lt"/>
            </a:endParaRPr>
          </a:p>
        </p:txBody>
      </p:sp>
      <p:sp>
        <p:nvSpPr>
          <p:cNvPr id="330" name="Google Shape;330;p32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3"/>
          <p:cNvSpPr txBox="1"/>
          <p:nvPr/>
        </p:nvSpPr>
        <p:spPr>
          <a:xfrm>
            <a:off x="1333500" y="2953940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정량적 측정: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감이 아닌 수치(Score)로 모델의 실력 평가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" name="Google Shape;337;p33"/>
          <p:cNvSpPr txBox="1"/>
          <p:nvPr/>
        </p:nvSpPr>
        <p:spPr>
          <a:xfrm>
            <a:off x="1333500" y="3479601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회귀 테스트: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프롬프트 수정 시 기존 기능 저하 여부 감지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" name="Google Shape;338;p33"/>
          <p:cNvSpPr txBox="1"/>
          <p:nvPr/>
        </p:nvSpPr>
        <p:spPr>
          <a:xfrm>
            <a:off x="1333500" y="4005262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보안 점검: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Red Teaming을 통한 탈옥(Jailbreak) 및 취약점 방어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39;p33"/>
          <p:cNvSpPr txBox="1"/>
          <p:nvPr/>
        </p:nvSpPr>
        <p:spPr>
          <a:xfrm>
            <a:off x="1333500" y="4530923"/>
            <a:ext cx="10287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지속적 개선: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데이터 피드백 루프를 통한 시스템 고도화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0" name="Google Shape;340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00156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527226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052887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4578548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3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핵심 목적 및 기대 효과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5" name="Google Shape;345;p33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22364"/>
            <a:ext cx="11049000" cy="2413396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4"/>
          <p:cNvSpPr txBox="1"/>
          <p:nvPr/>
        </p:nvSpPr>
        <p:spPr>
          <a:xfrm>
            <a:off x="571500" y="2722364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AI가 AI를 평가한다</a:t>
            </a:r>
            <a:endParaRPr>
              <a:latin typeface="+mn-lt"/>
            </a:endParaRPr>
          </a:p>
        </p:txBody>
      </p:sp>
      <p:sp>
        <p:nvSpPr>
          <p:cNvPr id="353" name="Google Shape;353;p34"/>
          <p:cNvSpPr txBox="1"/>
          <p:nvPr/>
        </p:nvSpPr>
        <p:spPr>
          <a:xfrm>
            <a:off x="571500" y="3322439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GPT-4와 같은 고성능 모델을 평가자로 사용하여 다른 모델의 답변 품질을 점수로 매기는 방식입니다.</a:t>
            </a:r>
            <a:endParaRPr>
              <a:latin typeface="+mn-lt"/>
            </a:endParaRPr>
          </a:p>
        </p:txBody>
      </p:sp>
      <p:sp>
        <p:nvSpPr>
          <p:cNvPr id="354" name="Google Shape;354;p34"/>
          <p:cNvSpPr txBox="1"/>
          <p:nvPr/>
        </p:nvSpPr>
        <p:spPr>
          <a:xfrm>
            <a:off x="952500" y="4084439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인간 평가 대비 속도 100배</a:t>
            </a:r>
            <a:endParaRPr>
              <a:latin typeface="+mn-lt"/>
            </a:endParaRPr>
          </a:p>
        </p:txBody>
      </p:sp>
      <p:sp>
        <p:nvSpPr>
          <p:cNvPr id="355" name="Google Shape;355;p34"/>
          <p:cNvSpPr txBox="1"/>
          <p:nvPr/>
        </p:nvSpPr>
        <p:spPr>
          <a:xfrm>
            <a:off x="952500" y="4610100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주관성 배제 및 기준 일관성</a:t>
            </a:r>
            <a:endParaRPr>
              <a:latin typeface="+mn-lt"/>
            </a:endParaRPr>
          </a:p>
        </p:txBody>
      </p:sp>
      <p:pic>
        <p:nvPicPr>
          <p:cNvPr id="356" name="Google Shape;356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132064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657725"/>
            <a:ext cx="2000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4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Auto-Evaluation (G-Eval)</a:t>
            </a:r>
            <a:endParaRPr>
              <a:latin typeface="+mn-lt"/>
            </a:endParaRPr>
          </a:p>
        </p:txBody>
      </p:sp>
      <p:sp>
        <p:nvSpPr>
          <p:cNvPr id="359" name="Google Shape;359;p34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5"/>
          <p:cNvSpPr txBox="1"/>
          <p:nvPr/>
        </p:nvSpPr>
        <p:spPr>
          <a:xfrm>
            <a:off x="571500" y="2209800"/>
            <a:ext cx="116014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도메인 맞춤형 테스트 셋</a:t>
            </a:r>
            <a:endParaRPr>
              <a:latin typeface="+mn-lt"/>
            </a:endParaRPr>
          </a:p>
        </p:txBody>
      </p:sp>
      <p:sp>
        <p:nvSpPr>
          <p:cNvPr id="366" name="Google Shape;366;p35"/>
          <p:cNvSpPr txBox="1"/>
          <p:nvPr/>
        </p:nvSpPr>
        <p:spPr>
          <a:xfrm>
            <a:off x="571500" y="2809875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특정 도메인의 질문 셋(Golden Set)을 구성하여 시스템 변경 전후의 성능을 비교 분석합니다.</a:t>
            </a:r>
            <a:endParaRPr>
              <a:latin typeface="+mn-lt"/>
            </a:endParaRPr>
          </a:p>
        </p:txBody>
      </p:sp>
      <p:graphicFrame>
        <p:nvGraphicFramePr>
          <p:cNvPr id="367" name="Google Shape;367;p35"/>
          <p:cNvGraphicFramePr/>
          <p:nvPr>
            <p:extLst>
              <p:ext uri="{D42A27DB-BD31-4B8C-83A1-F6EECF244321}">
                <p14:modId xmlns:p14="http://schemas.microsoft.com/office/powerpoint/2010/main" val="3552060854"/>
              </p:ext>
            </p:extLst>
          </p:nvPr>
        </p:nvGraphicFramePr>
        <p:xfrm>
          <a:off x="571500" y="3344049"/>
          <a:ext cx="11049000" cy="2390800"/>
        </p:xfrm>
        <a:graphic>
          <a:graphicData uri="http://schemas.openxmlformats.org/drawingml/2006/table">
            <a:tbl>
              <a:tblPr firstRow="1" bandRow="1">
                <a:noFill/>
                <a:tableStyleId>{90737CD2-3EDE-4F26-943A-FA9B73656FEA}</a:tableStyleId>
              </a:tblPr>
              <a:tblGrid>
                <a:gridCol w="296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5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Test Case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Prompt v1.0 (Base)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Prompt v1.1 (Improved)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Change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법률 자문 정확도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72%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85%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latin typeface="Lato"/>
                          <a:ea typeface="Lato"/>
                          <a:cs typeface="Lato"/>
                          <a:sym typeface="Lato"/>
                        </a:rPr>
                        <a:t>+13%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기술 문서 요약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68%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91%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latin typeface="Lato"/>
                          <a:ea typeface="Lato"/>
                          <a:cs typeface="Lato"/>
                          <a:sym typeface="Lato"/>
                        </a:rPr>
                        <a:t>+23%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고객 응대 톤앤매너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Pass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Pass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-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8" name="Google Shape;368;p35"/>
          <p:cNvSpPr/>
          <p:nvPr/>
        </p:nvSpPr>
        <p:spPr>
          <a:xfrm>
            <a:off x="571500" y="4433887"/>
            <a:ext cx="296034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5"/>
          <p:cNvSpPr/>
          <p:nvPr/>
        </p:nvSpPr>
        <p:spPr>
          <a:xfrm>
            <a:off x="3531840" y="4433887"/>
            <a:ext cx="3005137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5"/>
          <p:cNvSpPr/>
          <p:nvPr/>
        </p:nvSpPr>
        <p:spPr>
          <a:xfrm>
            <a:off x="6536977" y="4433887"/>
            <a:ext cx="364807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5"/>
          <p:cNvSpPr/>
          <p:nvPr/>
        </p:nvSpPr>
        <p:spPr>
          <a:xfrm>
            <a:off x="10185052" y="4433887"/>
            <a:ext cx="1435447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5"/>
          <p:cNvSpPr/>
          <p:nvPr/>
        </p:nvSpPr>
        <p:spPr>
          <a:xfrm>
            <a:off x="571500" y="5033962"/>
            <a:ext cx="296034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5"/>
          <p:cNvSpPr/>
          <p:nvPr/>
        </p:nvSpPr>
        <p:spPr>
          <a:xfrm>
            <a:off x="3531840" y="5033962"/>
            <a:ext cx="3005137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5"/>
          <p:cNvSpPr/>
          <p:nvPr/>
        </p:nvSpPr>
        <p:spPr>
          <a:xfrm>
            <a:off x="6536977" y="5033962"/>
            <a:ext cx="364807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5"/>
          <p:cNvSpPr/>
          <p:nvPr/>
        </p:nvSpPr>
        <p:spPr>
          <a:xfrm>
            <a:off x="10185052" y="5033962"/>
            <a:ext cx="1435447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5"/>
          <p:cNvSpPr/>
          <p:nvPr/>
        </p:nvSpPr>
        <p:spPr>
          <a:xfrm>
            <a:off x="571500" y="5634037"/>
            <a:ext cx="296034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5"/>
          <p:cNvSpPr/>
          <p:nvPr/>
        </p:nvSpPr>
        <p:spPr>
          <a:xfrm>
            <a:off x="3531840" y="5634037"/>
            <a:ext cx="3005137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5"/>
          <p:cNvSpPr/>
          <p:nvPr/>
        </p:nvSpPr>
        <p:spPr>
          <a:xfrm>
            <a:off x="6536977" y="5634037"/>
            <a:ext cx="364807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5"/>
          <p:cNvSpPr/>
          <p:nvPr/>
        </p:nvSpPr>
        <p:spPr>
          <a:xfrm>
            <a:off x="10185052" y="5634037"/>
            <a:ext cx="1435447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5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Benchmark Testing</a:t>
            </a:r>
            <a:endParaRPr>
              <a:latin typeface="+mn-lt"/>
            </a:endParaRPr>
          </a:p>
        </p:txBody>
      </p:sp>
      <p:sp>
        <p:nvSpPr>
          <p:cNvPr id="381" name="Google Shape;381;p35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671762"/>
            <a:ext cx="5238750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6"/>
          <p:cNvSpPr txBox="1"/>
          <p:nvPr/>
        </p:nvSpPr>
        <p:spPr>
          <a:xfrm>
            <a:off x="571500" y="2671762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자동화된 가드레일</a:t>
            </a:r>
            <a:endParaRPr>
              <a:latin typeface="+mn-lt"/>
            </a:endParaRPr>
          </a:p>
        </p:txBody>
      </p:sp>
      <p:sp>
        <p:nvSpPr>
          <p:cNvPr id="389" name="Google Shape;389;p36"/>
          <p:cNvSpPr txBox="1"/>
          <p:nvPr/>
        </p:nvSpPr>
        <p:spPr>
          <a:xfrm>
            <a:off x="571500" y="3271837"/>
            <a:ext cx="523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유해하거나 편향된 답변이 나오는지 실시간으로 스캔하고 차단하는 필터링 시스템을 구축합니다.</a:t>
            </a:r>
            <a:endParaRPr>
              <a:latin typeface="+mn-lt"/>
            </a:endParaRPr>
          </a:p>
        </p:txBody>
      </p:sp>
      <p:sp>
        <p:nvSpPr>
          <p:cNvPr id="390" name="Google Shape;390;p36"/>
          <p:cNvSpPr txBox="1"/>
          <p:nvPr/>
        </p:nvSpPr>
        <p:spPr>
          <a:xfrm>
            <a:off x="6791325" y="3014662"/>
            <a:ext cx="44862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주요 체크 리스트:</a:t>
            </a:r>
            <a:endParaRPr>
              <a:latin typeface="+mn-lt"/>
            </a:endParaRPr>
          </a:p>
        </p:txBody>
      </p:sp>
      <p:sp>
        <p:nvSpPr>
          <p:cNvPr id="391" name="Google Shape;391;p36"/>
          <p:cNvSpPr txBox="1"/>
          <p:nvPr/>
        </p:nvSpPr>
        <p:spPr>
          <a:xfrm>
            <a:off x="6915150" y="3471862"/>
            <a:ext cx="666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▪</a:t>
            </a:r>
            <a:endParaRPr>
              <a:latin typeface="+mn-lt"/>
            </a:endParaRPr>
          </a:p>
        </p:txBody>
      </p:sp>
      <p:sp>
        <p:nvSpPr>
          <p:cNvPr id="392" name="Google Shape;392;p36"/>
          <p:cNvSpPr txBox="1"/>
          <p:nvPr/>
        </p:nvSpPr>
        <p:spPr>
          <a:xfrm>
            <a:off x="6981825" y="3471862"/>
            <a:ext cx="4295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혐오 표현 및 차별</a:t>
            </a:r>
            <a:endParaRPr>
              <a:latin typeface="+mn-lt"/>
            </a:endParaRPr>
          </a:p>
        </p:txBody>
      </p:sp>
      <p:sp>
        <p:nvSpPr>
          <p:cNvPr id="393" name="Google Shape;393;p36"/>
          <p:cNvSpPr txBox="1"/>
          <p:nvPr/>
        </p:nvSpPr>
        <p:spPr>
          <a:xfrm>
            <a:off x="6915150" y="3776662"/>
            <a:ext cx="666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▪</a:t>
            </a:r>
            <a:endParaRPr>
              <a:latin typeface="+mn-lt"/>
            </a:endParaRPr>
          </a:p>
        </p:txBody>
      </p:sp>
      <p:sp>
        <p:nvSpPr>
          <p:cNvPr id="394" name="Google Shape;394;p36"/>
          <p:cNvSpPr txBox="1"/>
          <p:nvPr/>
        </p:nvSpPr>
        <p:spPr>
          <a:xfrm>
            <a:off x="6981825" y="3776662"/>
            <a:ext cx="4295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개인정보 유출 (PII)</a:t>
            </a:r>
            <a:endParaRPr>
              <a:latin typeface="+mn-lt"/>
            </a:endParaRPr>
          </a:p>
        </p:txBody>
      </p:sp>
      <p:sp>
        <p:nvSpPr>
          <p:cNvPr id="395" name="Google Shape;395;p36"/>
          <p:cNvSpPr txBox="1"/>
          <p:nvPr/>
        </p:nvSpPr>
        <p:spPr>
          <a:xfrm>
            <a:off x="6915150" y="4081462"/>
            <a:ext cx="666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▪</a:t>
            </a:r>
            <a:endParaRPr>
              <a:latin typeface="+mn-lt"/>
            </a:endParaRPr>
          </a:p>
        </p:txBody>
      </p:sp>
      <p:sp>
        <p:nvSpPr>
          <p:cNvPr id="396" name="Google Shape;396;p36"/>
          <p:cNvSpPr txBox="1"/>
          <p:nvPr/>
        </p:nvSpPr>
        <p:spPr>
          <a:xfrm>
            <a:off x="6981825" y="4081462"/>
            <a:ext cx="4295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부적절한 조언</a:t>
            </a:r>
            <a:endParaRPr>
              <a:latin typeface="+mn-lt"/>
            </a:endParaRPr>
          </a:p>
        </p:txBody>
      </p:sp>
      <p:sp>
        <p:nvSpPr>
          <p:cNvPr id="397" name="Google Shape;397;p36"/>
          <p:cNvSpPr txBox="1"/>
          <p:nvPr/>
        </p:nvSpPr>
        <p:spPr>
          <a:xfrm>
            <a:off x="6915150" y="4386262"/>
            <a:ext cx="666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▪</a:t>
            </a:r>
            <a:endParaRPr>
              <a:latin typeface="+mn-lt"/>
            </a:endParaRPr>
          </a:p>
        </p:txBody>
      </p:sp>
      <p:sp>
        <p:nvSpPr>
          <p:cNvPr id="398" name="Google Shape;398;p36"/>
          <p:cNvSpPr txBox="1"/>
          <p:nvPr/>
        </p:nvSpPr>
        <p:spPr>
          <a:xfrm>
            <a:off x="6981825" y="4386262"/>
            <a:ext cx="4295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편향된 정치적 견해</a:t>
            </a:r>
            <a:endParaRPr>
              <a:latin typeface="+mn-lt"/>
            </a:endParaRPr>
          </a:p>
        </p:txBody>
      </p:sp>
      <p:sp>
        <p:nvSpPr>
          <p:cNvPr id="399" name="Google Shape;399;p36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Toxicity &amp; Safety Checks</a:t>
            </a:r>
            <a:endParaRPr>
              <a:latin typeface="+mn-lt"/>
            </a:endParaRPr>
          </a:p>
        </p:txBody>
      </p:sp>
      <p:sp>
        <p:nvSpPr>
          <p:cNvPr id="400" name="Google Shape;400;p36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2262"/>
            <a:ext cx="35242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862262"/>
            <a:ext cx="35242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862262"/>
            <a:ext cx="3524250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7"/>
          <p:cNvSpPr txBox="1"/>
          <p:nvPr/>
        </p:nvSpPr>
        <p:spPr>
          <a:xfrm>
            <a:off x="914400" y="3205162"/>
            <a:ext cx="2838450" cy="126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80%</a:t>
            </a:r>
            <a:endParaRPr>
              <a:latin typeface="+mn-lt"/>
            </a:endParaRPr>
          </a:p>
        </p:txBody>
      </p:sp>
      <p:sp>
        <p:nvSpPr>
          <p:cNvPr id="410" name="Google Shape;410;p37"/>
          <p:cNvSpPr txBox="1"/>
          <p:nvPr/>
        </p:nvSpPr>
        <p:spPr>
          <a:xfrm>
            <a:off x="914400" y="4348162"/>
            <a:ext cx="28384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운영 리스크 감소</a:t>
            </a:r>
            <a:endParaRPr>
              <a:latin typeface="+mn-lt"/>
            </a:endParaRPr>
          </a:p>
        </p:txBody>
      </p:sp>
      <p:sp>
        <p:nvSpPr>
          <p:cNvPr id="411" name="Google Shape;411;p37"/>
          <p:cNvSpPr txBox="1"/>
          <p:nvPr/>
        </p:nvSpPr>
        <p:spPr>
          <a:xfrm>
            <a:off x="4676775" y="3205162"/>
            <a:ext cx="2838450" cy="126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24/7</a:t>
            </a:r>
            <a:endParaRPr>
              <a:latin typeface="+mn-lt"/>
            </a:endParaRPr>
          </a:p>
        </p:txBody>
      </p:sp>
      <p:sp>
        <p:nvSpPr>
          <p:cNvPr id="412" name="Google Shape;412;p37"/>
          <p:cNvSpPr txBox="1"/>
          <p:nvPr/>
        </p:nvSpPr>
        <p:spPr>
          <a:xfrm>
            <a:off x="4676775" y="4348162"/>
            <a:ext cx="28384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상시 모니터링</a:t>
            </a:r>
            <a:endParaRPr>
              <a:latin typeface="+mn-lt"/>
            </a:endParaRPr>
          </a:p>
        </p:txBody>
      </p:sp>
      <p:sp>
        <p:nvSpPr>
          <p:cNvPr id="413" name="Google Shape;413;p37"/>
          <p:cNvSpPr txBox="1"/>
          <p:nvPr/>
        </p:nvSpPr>
        <p:spPr>
          <a:xfrm>
            <a:off x="8439150" y="3205162"/>
            <a:ext cx="2838450" cy="126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0%</a:t>
            </a:r>
            <a:endParaRPr>
              <a:latin typeface="+mn-lt"/>
            </a:endParaRPr>
          </a:p>
        </p:txBody>
      </p:sp>
      <p:sp>
        <p:nvSpPr>
          <p:cNvPr id="414" name="Google Shape;414;p37"/>
          <p:cNvSpPr txBox="1"/>
          <p:nvPr/>
        </p:nvSpPr>
        <p:spPr>
          <a:xfrm>
            <a:off x="8439150" y="4348162"/>
            <a:ext cx="28384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회귀 성능 저하</a:t>
            </a:r>
            <a:endParaRPr>
              <a:latin typeface="+mn-lt"/>
            </a:endParaRPr>
          </a:p>
        </p:txBody>
      </p:sp>
      <p:sp>
        <p:nvSpPr>
          <p:cNvPr id="415" name="Google Shape;415;p37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하네스 엔지니어링 요약</a:t>
            </a:r>
            <a:endParaRPr>
              <a:latin typeface="+mn-lt"/>
            </a:endParaRPr>
          </a:p>
        </p:txBody>
      </p:sp>
      <p:sp>
        <p:nvSpPr>
          <p:cNvPr id="416" name="Google Shape;416;p37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8"/>
          <p:cNvSpPr txBox="1"/>
          <p:nvPr/>
        </p:nvSpPr>
        <p:spPr>
          <a:xfrm>
            <a:off x="295275" y="2192684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04. 비교 분석 및 시너지</a:t>
            </a:r>
            <a:endParaRPr>
              <a:latin typeface="+mn-lt"/>
            </a:endParaRPr>
          </a:p>
        </p:txBody>
      </p:sp>
      <p:sp>
        <p:nvSpPr>
          <p:cNvPr id="423" name="Google Shape;423;p38"/>
          <p:cNvSpPr/>
          <p:nvPr/>
        </p:nvSpPr>
        <p:spPr>
          <a:xfrm>
            <a:off x="5381625" y="3621434"/>
            <a:ext cx="1428750" cy="76200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38"/>
          <p:cNvSpPr txBox="1"/>
          <p:nvPr/>
        </p:nvSpPr>
        <p:spPr>
          <a:xfrm>
            <a:off x="571500" y="4126259"/>
            <a:ext cx="11049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세 기둥의 결합을 통한 최적화 시스템 구축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0" name="Google Shape;430;p39"/>
          <p:cNvGraphicFramePr/>
          <p:nvPr>
            <p:extLst>
              <p:ext uri="{D42A27DB-BD31-4B8C-83A1-F6EECF244321}">
                <p14:modId xmlns:p14="http://schemas.microsoft.com/office/powerpoint/2010/main" val="1445353971"/>
              </p:ext>
            </p:extLst>
          </p:nvPr>
        </p:nvGraphicFramePr>
        <p:xfrm>
          <a:off x="571500" y="2433637"/>
          <a:ext cx="11049025" cy="2990875"/>
        </p:xfrm>
        <a:graphic>
          <a:graphicData uri="http://schemas.openxmlformats.org/drawingml/2006/table">
            <a:tbl>
              <a:tblPr firstRow="1" bandRow="1">
                <a:noFill/>
                <a:tableStyleId>{90737CD2-3EDE-4F26-943A-FA9B73656FEA}</a:tableStyleId>
              </a:tblPr>
              <a:tblGrid>
                <a:gridCol w="132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구분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프롬프트 엔지니어링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컨텍스트 엔지니어링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bg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하네스 엔지니어링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23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핵심 질문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"어떻게 물어볼 것인가?"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"무엇을 참고하게 할 것인가?"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"얼마나 잘하고 있는가?"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주요 대상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지시문 및 페르소나 설계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외부 데이터 및 검색 시스템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평가 지표 및 테스트 파이프라인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장점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즉각적, 저비용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사실 관계 명확, 최신성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신뢰성과 안정성 보장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한계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복잡한 지식 반영 불가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인프라 구축 복잡도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7474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많은 리소스 필요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31" name="Google Shape;431;p39"/>
          <p:cNvSpPr/>
          <p:nvPr/>
        </p:nvSpPr>
        <p:spPr>
          <a:xfrm>
            <a:off x="571500" y="3609975"/>
            <a:ext cx="1328588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9"/>
          <p:cNvSpPr/>
          <p:nvPr/>
        </p:nvSpPr>
        <p:spPr>
          <a:xfrm>
            <a:off x="1900088" y="3609975"/>
            <a:ext cx="2820441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9"/>
          <p:cNvSpPr/>
          <p:nvPr/>
        </p:nvSpPr>
        <p:spPr>
          <a:xfrm>
            <a:off x="4720530" y="3609975"/>
            <a:ext cx="3333303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9"/>
          <p:cNvSpPr/>
          <p:nvPr/>
        </p:nvSpPr>
        <p:spPr>
          <a:xfrm>
            <a:off x="8053833" y="3609975"/>
            <a:ext cx="3566666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9"/>
          <p:cNvSpPr/>
          <p:nvPr/>
        </p:nvSpPr>
        <p:spPr>
          <a:xfrm>
            <a:off x="571500" y="4210050"/>
            <a:ext cx="1328588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9"/>
          <p:cNvSpPr/>
          <p:nvPr/>
        </p:nvSpPr>
        <p:spPr>
          <a:xfrm>
            <a:off x="1900088" y="4210050"/>
            <a:ext cx="2820441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9"/>
          <p:cNvSpPr/>
          <p:nvPr/>
        </p:nvSpPr>
        <p:spPr>
          <a:xfrm>
            <a:off x="4720530" y="4210050"/>
            <a:ext cx="3333303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9"/>
          <p:cNvSpPr/>
          <p:nvPr/>
        </p:nvSpPr>
        <p:spPr>
          <a:xfrm>
            <a:off x="8053833" y="4210050"/>
            <a:ext cx="3566666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9"/>
          <p:cNvSpPr/>
          <p:nvPr/>
        </p:nvSpPr>
        <p:spPr>
          <a:xfrm>
            <a:off x="571500" y="4810125"/>
            <a:ext cx="1328588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9"/>
          <p:cNvSpPr/>
          <p:nvPr/>
        </p:nvSpPr>
        <p:spPr>
          <a:xfrm>
            <a:off x="1900088" y="4810125"/>
            <a:ext cx="2820441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9"/>
          <p:cNvSpPr/>
          <p:nvPr/>
        </p:nvSpPr>
        <p:spPr>
          <a:xfrm>
            <a:off x="4720530" y="4810125"/>
            <a:ext cx="3333303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9"/>
          <p:cNvSpPr/>
          <p:nvPr/>
        </p:nvSpPr>
        <p:spPr>
          <a:xfrm>
            <a:off x="8053833" y="4810125"/>
            <a:ext cx="3566666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9"/>
          <p:cNvSpPr/>
          <p:nvPr/>
        </p:nvSpPr>
        <p:spPr>
          <a:xfrm>
            <a:off x="571500" y="5410200"/>
            <a:ext cx="1328588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9"/>
          <p:cNvSpPr/>
          <p:nvPr/>
        </p:nvSpPr>
        <p:spPr>
          <a:xfrm>
            <a:off x="1900088" y="5410200"/>
            <a:ext cx="2820441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9"/>
          <p:cNvSpPr/>
          <p:nvPr/>
        </p:nvSpPr>
        <p:spPr>
          <a:xfrm>
            <a:off x="4720530" y="5410200"/>
            <a:ext cx="3333303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9"/>
          <p:cNvSpPr/>
          <p:nvPr/>
        </p:nvSpPr>
        <p:spPr>
          <a:xfrm>
            <a:off x="8053833" y="5410200"/>
            <a:ext cx="3566666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39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3대 엔지니어링 비교 분석</a:t>
            </a:r>
            <a:endParaRPr>
              <a:latin typeface="+mn-lt"/>
            </a:endParaRPr>
          </a:p>
        </p:txBody>
      </p:sp>
      <p:sp>
        <p:nvSpPr>
          <p:cNvPr id="448" name="Google Shape;448;p39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4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4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971800"/>
            <a:ext cx="3524250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971800"/>
            <a:ext cx="3524250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971800"/>
            <a:ext cx="3524250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76475" y="3333750"/>
            <a:ext cx="1143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0"/>
          <p:cNvSpPr txBox="1"/>
          <p:nvPr/>
        </p:nvSpPr>
        <p:spPr>
          <a:xfrm>
            <a:off x="843438" y="3495675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프롬프트</a:t>
            </a:r>
            <a:endParaRPr>
              <a:latin typeface="+mn-lt"/>
            </a:endParaRPr>
          </a:p>
        </p:txBody>
      </p:sp>
      <p:sp>
        <p:nvSpPr>
          <p:cNvPr id="459" name="Google Shape;459;p40"/>
          <p:cNvSpPr txBox="1"/>
          <p:nvPr/>
        </p:nvSpPr>
        <p:spPr>
          <a:xfrm>
            <a:off x="914400" y="4095750"/>
            <a:ext cx="28384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전문가에게 질문하는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기술</a:t>
            </a:r>
            <a:endParaRPr>
              <a:latin typeface="+mn-lt"/>
            </a:endParaRPr>
          </a:p>
        </p:txBody>
      </p:sp>
      <p:pic>
        <p:nvPicPr>
          <p:cNvPr id="460" name="Google Shape;460;p4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29325" y="3333750"/>
            <a:ext cx="1333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0"/>
          <p:cNvSpPr txBox="1"/>
          <p:nvPr/>
        </p:nvSpPr>
        <p:spPr>
          <a:xfrm>
            <a:off x="4605813" y="3495675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컨텍스트</a:t>
            </a:r>
            <a:endParaRPr>
              <a:latin typeface="+mn-lt"/>
            </a:endParaRPr>
          </a:p>
        </p:txBody>
      </p:sp>
      <p:sp>
        <p:nvSpPr>
          <p:cNvPr id="462" name="Google Shape;462;p40"/>
          <p:cNvSpPr txBox="1"/>
          <p:nvPr/>
        </p:nvSpPr>
        <p:spPr>
          <a:xfrm>
            <a:off x="4676775" y="4095750"/>
            <a:ext cx="28384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전문가 옆의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백과사전</a:t>
            </a:r>
            <a:endParaRPr>
              <a:latin typeface="+mn-lt"/>
            </a:endParaRPr>
          </a:p>
        </p:txBody>
      </p:sp>
      <p:pic>
        <p:nvPicPr>
          <p:cNvPr id="463" name="Google Shape;463;p4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63125" y="3333750"/>
            <a:ext cx="1905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0"/>
          <p:cNvSpPr txBox="1"/>
          <p:nvPr/>
        </p:nvSpPr>
        <p:spPr>
          <a:xfrm>
            <a:off x="8368188" y="3495675"/>
            <a:ext cx="2980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하네스</a:t>
            </a:r>
            <a:endParaRPr>
              <a:latin typeface="+mn-lt"/>
            </a:endParaRPr>
          </a:p>
        </p:txBody>
      </p:sp>
      <p:sp>
        <p:nvSpPr>
          <p:cNvPr id="465" name="Google Shape;465;p40"/>
          <p:cNvSpPr txBox="1"/>
          <p:nvPr/>
        </p:nvSpPr>
        <p:spPr>
          <a:xfrm>
            <a:off x="8439150" y="4095750"/>
            <a:ext cx="28384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전문가의 실력을 </a:t>
            </a: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시험</a:t>
            </a:r>
            <a:endParaRPr>
              <a:latin typeface="+mn-lt"/>
            </a:endParaRPr>
          </a:p>
        </p:txBody>
      </p:sp>
      <p:sp>
        <p:nvSpPr>
          <p:cNvPr id="466" name="Google Shape;466;p40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엔지니어링의 비유적 이해</a:t>
            </a:r>
            <a:endParaRPr>
              <a:latin typeface="+mn-lt"/>
            </a:endParaRPr>
          </a:p>
        </p:txBody>
      </p:sp>
      <p:sp>
        <p:nvSpPr>
          <p:cNvPr id="467" name="Google Shape;467;p40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4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1"/>
          <p:cNvSpPr txBox="1"/>
          <p:nvPr/>
        </p:nvSpPr>
        <p:spPr>
          <a:xfrm>
            <a:off x="762000" y="571500"/>
            <a:ext cx="50006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톱니바퀴와 같은 시너지</a:t>
            </a:r>
            <a:endParaRPr>
              <a:latin typeface="+mn-lt"/>
            </a:endParaRPr>
          </a:p>
        </p:txBody>
      </p:sp>
      <p:sp>
        <p:nvSpPr>
          <p:cNvPr id="474" name="Google Shape;474;p41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475" name="Google Shape;475;p4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7688" y="2249685"/>
            <a:ext cx="3641124" cy="4312508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1"/>
          <p:cNvSpPr txBox="1"/>
          <p:nvPr/>
        </p:nvSpPr>
        <p:spPr>
          <a:xfrm>
            <a:off x="952500" y="1724025"/>
            <a:ext cx="4572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Context: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모델에게 '지식'을 제공</a:t>
            </a:r>
            <a:endParaRPr>
              <a:latin typeface="+mn-lt"/>
            </a:endParaRPr>
          </a:p>
        </p:txBody>
      </p:sp>
      <p:sp>
        <p:nvSpPr>
          <p:cNvPr id="477" name="Google Shape;477;p41"/>
          <p:cNvSpPr txBox="1"/>
          <p:nvPr/>
        </p:nvSpPr>
        <p:spPr>
          <a:xfrm>
            <a:off x="952500" y="2249685"/>
            <a:ext cx="4572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Prompt: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지식을 '어떻게 처리할지' 지시</a:t>
            </a:r>
            <a:endParaRPr>
              <a:latin typeface="+mn-lt"/>
            </a:endParaRPr>
          </a:p>
        </p:txBody>
      </p:sp>
      <p:sp>
        <p:nvSpPr>
          <p:cNvPr id="478" name="Google Shape;478;p41"/>
          <p:cNvSpPr txBox="1"/>
          <p:nvPr/>
        </p:nvSpPr>
        <p:spPr>
          <a:xfrm>
            <a:off x="952500" y="2775346"/>
            <a:ext cx="4572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Harness:</a:t>
            </a: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과정이 '의도대로 작동하는지' 검증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4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5500" y="4070002"/>
            <a:ext cx="1905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3500" y="4070002"/>
            <a:ext cx="1905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0" y="4070002"/>
            <a:ext cx="19050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2"/>
          <p:cNvSpPr txBox="1"/>
          <p:nvPr/>
        </p:nvSpPr>
        <p:spPr>
          <a:xfrm>
            <a:off x="571500" y="2835622"/>
            <a:ext cx="110490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측정(Harness)할 수 없다면 개선(Prompt/Context)할 수 없으며,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2100" b="1" i="0" u="none" strike="noStrike" cap="none">
                <a:solidFill>
                  <a:srgbClr val="1A237E"/>
                </a:solidFill>
                <a:latin typeface="+mn-lt"/>
                <a:ea typeface="Lato"/>
                <a:cs typeface="Lato"/>
                <a:sym typeface="Lato"/>
              </a:rPr>
              <a:t> 데이터(Context)가 없다면 지시(Prompt)는 공허해질 뿐입니다.</a:t>
            </a:r>
            <a:endParaRPr>
              <a:latin typeface="+mn-lt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381500" y="4070002"/>
            <a:ext cx="381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0000"/>
                </a:solidFill>
                <a:latin typeface="+mn-lt"/>
                <a:ea typeface="Lato"/>
                <a:cs typeface="Lato"/>
                <a:sym typeface="Lato"/>
              </a:rPr>
              <a:t>➔</a:t>
            </a:r>
            <a:endParaRPr>
              <a:latin typeface="+mn-lt"/>
            </a:endParaRPr>
          </a:p>
        </p:txBody>
      </p:sp>
      <p:sp>
        <p:nvSpPr>
          <p:cNvPr id="489" name="Google Shape;489;p42"/>
          <p:cNvSpPr txBox="1"/>
          <p:nvPr/>
        </p:nvSpPr>
        <p:spPr>
          <a:xfrm>
            <a:off x="7429500" y="4070002"/>
            <a:ext cx="381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0000"/>
                </a:solidFill>
                <a:latin typeface="+mn-lt"/>
                <a:ea typeface="Lato"/>
                <a:cs typeface="Lato"/>
                <a:sym typeface="Lato"/>
              </a:rPr>
              <a:t>➔</a:t>
            </a:r>
            <a:endParaRPr>
              <a:latin typeface="+mn-lt"/>
            </a:endParaRPr>
          </a:p>
        </p:txBody>
      </p:sp>
      <p:sp>
        <p:nvSpPr>
          <p:cNvPr id="490" name="Google Shape;490;p42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지속적 개선 선순환 구조</a:t>
            </a:r>
            <a:endParaRPr>
              <a:latin typeface="+mn-lt"/>
            </a:endParaRPr>
          </a:p>
        </p:txBody>
      </p:sp>
      <p:sp>
        <p:nvSpPr>
          <p:cNvPr id="491" name="Google Shape;491;p42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4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611933"/>
            <a:ext cx="5238750" cy="2634257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571500" y="2611933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초기 단계 (Week 1-2)</a:t>
            </a:r>
            <a:endParaRPr>
              <a:latin typeface="+mn-lt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71500" y="3212008"/>
            <a:ext cx="5238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추가 비용 없이 즉각적인 답변 품질 향상에 집중합니다.</a:t>
            </a:r>
            <a:endParaRPr>
              <a:latin typeface="+mn-lt"/>
            </a:endParaRPr>
          </a:p>
        </p:txBody>
      </p:sp>
      <p:sp>
        <p:nvSpPr>
          <p:cNvPr id="500" name="Google Shape;500;p43"/>
          <p:cNvSpPr txBox="1"/>
          <p:nvPr/>
        </p:nvSpPr>
        <p:spPr>
          <a:xfrm>
            <a:off x="6724650" y="2954833"/>
            <a:ext cx="45529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성과지표: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답변 일관성 40% 증가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잘못된 형식 출력 90% 감소</a:t>
            </a:r>
            <a:endParaRPr>
              <a:latin typeface="+mn-lt"/>
            </a:endParaRPr>
          </a:p>
        </p:txBody>
      </p:sp>
      <p:sp>
        <p:nvSpPr>
          <p:cNvPr id="501" name="Google Shape;501;p43"/>
          <p:cNvSpPr txBox="1"/>
          <p:nvPr/>
        </p:nvSpPr>
        <p:spPr>
          <a:xfrm>
            <a:off x="952500" y="3669208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표준 지시문(Base Prompt) 수립</a:t>
            </a:r>
            <a:endParaRPr>
              <a:latin typeface="+mn-lt"/>
            </a:endParaRPr>
          </a:p>
        </p:txBody>
      </p:sp>
      <p:sp>
        <p:nvSpPr>
          <p:cNvPr id="502" name="Google Shape;502;p43"/>
          <p:cNvSpPr txBox="1"/>
          <p:nvPr/>
        </p:nvSpPr>
        <p:spPr>
          <a:xfrm>
            <a:off x="952500" y="4194869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역할 및 출력 형식 정의</a:t>
            </a:r>
            <a:endParaRPr>
              <a:latin typeface="+mn-lt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952500" y="4720530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CoT 기법 적용</a:t>
            </a:r>
            <a:endParaRPr>
              <a:latin typeface="+mn-lt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구현 전략: Quick Win - 프롬프트</a:t>
            </a:r>
            <a:endParaRPr>
              <a:latin typeface="+mn-lt"/>
            </a:endParaRPr>
          </a:p>
        </p:txBody>
      </p:sp>
      <p:sp>
        <p:nvSpPr>
          <p:cNvPr id="505" name="Google Shape;505;p43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4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611933"/>
            <a:ext cx="5238750" cy="2634257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571500" y="2611933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안정화 단계 (Week 3-6)</a:t>
            </a:r>
            <a:endParaRPr>
              <a:latin typeface="+mn-lt"/>
            </a:endParaRPr>
          </a:p>
        </p:txBody>
      </p:sp>
      <p:sp>
        <p:nvSpPr>
          <p:cNvPr id="513" name="Google Shape;513;p44"/>
          <p:cNvSpPr txBox="1"/>
          <p:nvPr/>
        </p:nvSpPr>
        <p:spPr>
          <a:xfrm>
            <a:off x="571500" y="3212008"/>
            <a:ext cx="5238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기업의 고유 지식을 결합하여 정확성을 확보합니다.</a:t>
            </a:r>
            <a:endParaRPr>
              <a:latin typeface="+mn-lt"/>
            </a:endParaRPr>
          </a:p>
        </p:txBody>
      </p:sp>
      <p:sp>
        <p:nvSpPr>
          <p:cNvPr id="514" name="Google Shape;514;p44"/>
          <p:cNvSpPr txBox="1"/>
          <p:nvPr/>
        </p:nvSpPr>
        <p:spPr>
          <a:xfrm>
            <a:off x="6724650" y="2954833"/>
            <a:ext cx="45529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성과지표: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할루시네이션 70% 감소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답변 근거 정확도 95% 확보</a:t>
            </a:r>
            <a:endParaRPr>
              <a:latin typeface="+mn-lt"/>
            </a:endParaRPr>
          </a:p>
        </p:txBody>
      </p:sp>
      <p:sp>
        <p:nvSpPr>
          <p:cNvPr id="515" name="Google Shape;515;p44"/>
          <p:cNvSpPr txBox="1"/>
          <p:nvPr/>
        </p:nvSpPr>
        <p:spPr>
          <a:xfrm>
            <a:off x="952500" y="3669208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Vector DB 및 검색 엔진 구축</a:t>
            </a:r>
            <a:endParaRPr>
              <a:latin typeface="+mn-lt"/>
            </a:endParaRPr>
          </a:p>
        </p:txBody>
      </p:sp>
      <p:sp>
        <p:nvSpPr>
          <p:cNvPr id="516" name="Google Shape;516;p44"/>
          <p:cNvSpPr txBox="1"/>
          <p:nvPr/>
        </p:nvSpPr>
        <p:spPr>
          <a:xfrm>
            <a:off x="952500" y="4194869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문서 Chunking 및 인덱싱</a:t>
            </a:r>
            <a:endParaRPr>
              <a:latin typeface="+mn-lt"/>
            </a:endParaRPr>
          </a:p>
        </p:txBody>
      </p:sp>
      <p:sp>
        <p:nvSpPr>
          <p:cNvPr id="517" name="Google Shape;517;p44"/>
          <p:cNvSpPr txBox="1"/>
          <p:nvPr/>
        </p:nvSpPr>
        <p:spPr>
          <a:xfrm>
            <a:off x="952500" y="4720530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RAG 파이프라인 통합</a:t>
            </a:r>
            <a:endParaRPr>
              <a:latin typeface="+mn-lt"/>
            </a:endParaRPr>
          </a:p>
        </p:txBody>
      </p:sp>
      <p:sp>
        <p:nvSpPr>
          <p:cNvPr id="518" name="Google Shape;518;p44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구현 전략: Grounding - 컨텍스트</a:t>
            </a:r>
            <a:endParaRPr>
              <a:latin typeface="+mn-lt"/>
            </a:endParaRPr>
          </a:p>
        </p:txBody>
      </p:sp>
      <p:sp>
        <p:nvSpPr>
          <p:cNvPr id="519" name="Google Shape;519;p44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4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611933"/>
            <a:ext cx="5238750" cy="2634257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45"/>
          <p:cNvSpPr txBox="1"/>
          <p:nvPr/>
        </p:nvSpPr>
        <p:spPr>
          <a:xfrm>
            <a:off x="571500" y="2611933"/>
            <a:ext cx="550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고도화 단계 (Week 7+)</a:t>
            </a:r>
            <a:endParaRPr>
              <a:latin typeface="+mn-lt"/>
            </a:endParaRPr>
          </a:p>
        </p:txBody>
      </p:sp>
      <p:sp>
        <p:nvSpPr>
          <p:cNvPr id="527" name="Google Shape;527;p45"/>
          <p:cNvSpPr txBox="1"/>
          <p:nvPr/>
        </p:nvSpPr>
        <p:spPr>
          <a:xfrm>
            <a:off x="571500" y="3212008"/>
            <a:ext cx="5238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자동화된 테스트를 통해 대규모 운영 안정성을 확보합니다.</a:t>
            </a:r>
            <a:endParaRPr>
              <a:latin typeface="+mn-lt"/>
            </a:endParaRPr>
          </a:p>
        </p:txBody>
      </p:sp>
      <p:sp>
        <p:nvSpPr>
          <p:cNvPr id="528" name="Google Shape;528;p45"/>
          <p:cNvSpPr txBox="1"/>
          <p:nvPr/>
        </p:nvSpPr>
        <p:spPr>
          <a:xfrm>
            <a:off x="6724650" y="2954833"/>
            <a:ext cx="45529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성과지표: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업데이트 배포 속도 4배 향상</a:t>
            </a:r>
            <a:br>
              <a:rPr lang="en-US" sz="1800" b="0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 보안 취약점 0건 유지</a:t>
            </a:r>
            <a:endParaRPr>
              <a:latin typeface="+mn-lt"/>
            </a:endParaRPr>
          </a:p>
        </p:txBody>
      </p:sp>
      <p:sp>
        <p:nvSpPr>
          <p:cNvPr id="529" name="Google Shape;529;p45"/>
          <p:cNvSpPr txBox="1"/>
          <p:nvPr/>
        </p:nvSpPr>
        <p:spPr>
          <a:xfrm>
            <a:off x="952500" y="3669208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자동 평가(Eval) 시스템 가동</a:t>
            </a:r>
            <a:endParaRPr>
              <a:latin typeface="+mn-lt"/>
            </a:endParaRPr>
          </a:p>
        </p:txBody>
      </p:sp>
      <p:sp>
        <p:nvSpPr>
          <p:cNvPr id="530" name="Google Shape;530;p45"/>
          <p:cNvSpPr txBox="1"/>
          <p:nvPr/>
        </p:nvSpPr>
        <p:spPr>
          <a:xfrm>
            <a:off x="952500" y="4194869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CI/CD 파이프라인 내 테스트 통합</a:t>
            </a:r>
            <a:endParaRPr>
              <a:latin typeface="+mn-lt"/>
            </a:endParaRPr>
          </a:p>
        </p:txBody>
      </p:sp>
      <p:sp>
        <p:nvSpPr>
          <p:cNvPr id="531" name="Google Shape;531;p45"/>
          <p:cNvSpPr txBox="1"/>
          <p:nvPr/>
        </p:nvSpPr>
        <p:spPr>
          <a:xfrm>
            <a:off x="952500" y="4720530"/>
            <a:ext cx="48577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7474F"/>
                </a:solidFill>
                <a:latin typeface="+mn-lt"/>
                <a:ea typeface="Lato"/>
                <a:cs typeface="Lato"/>
                <a:sym typeface="Lato"/>
              </a:rPr>
              <a:t>지속적 성능 벤치마킹</a:t>
            </a:r>
            <a:endParaRPr>
              <a:latin typeface="+mn-lt"/>
            </a:endParaRPr>
          </a:p>
        </p:txBody>
      </p:sp>
      <p:sp>
        <p:nvSpPr>
          <p:cNvPr id="532" name="Google Shape;532;p45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구현 전략: Scalability - 하네스</a:t>
            </a:r>
            <a:endParaRPr>
              <a:latin typeface="+mn-lt"/>
            </a:endParaRPr>
          </a:p>
        </p:txBody>
      </p:sp>
      <p:sp>
        <p:nvSpPr>
          <p:cNvPr id="533" name="Google Shape;533;p45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6"/>
          <p:cNvSpPr txBox="1"/>
          <p:nvPr/>
        </p:nvSpPr>
        <p:spPr>
          <a:xfrm>
            <a:off x="571500" y="5270896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7474F"/>
                </a:solidFill>
                <a:latin typeface="+mn-lt"/>
                <a:ea typeface="ChosunilboNM" panose="02030304000000000000" pitchFamily="18" charset="-128"/>
                <a:cs typeface="Arial" panose="020B0604020202020204" pitchFamily="34" charset="0"/>
                <a:sym typeface="Lato"/>
              </a:rPr>
              <a:t>— AI Engineering Strategy Team</a:t>
            </a:r>
            <a:endParaRPr>
              <a:latin typeface="+mn-lt"/>
              <a:ea typeface="ChosunilboNM" panose="02030304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540" name="Google Shape;540;p46"/>
          <p:cNvSpPr txBox="1"/>
          <p:nvPr/>
        </p:nvSpPr>
        <p:spPr>
          <a:xfrm>
            <a:off x="1238250" y="2501503"/>
            <a:ext cx="1000125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1A237E"/>
                </a:solidFill>
                <a:latin typeface="+mn-lt"/>
                <a:ea typeface="ChosunilboNM" panose="02030304000000000000" pitchFamily="18" charset="-128"/>
                <a:cs typeface="Arial" panose="020B0604020202020204" pitchFamily="34" charset="0"/>
                <a:sym typeface="Poppins"/>
              </a:rPr>
              <a:t> "최고 수준의 LLM 애플리케이션은 이 세 가지 기둥이 유기적으로 맞물릴 때 완성됩니다. 단순히 모델의 성능에 기대는 것이 아니라, </a:t>
            </a:r>
            <a:br>
              <a:rPr lang="en-US" sz="2400" b="0" i="1" u="none" strike="noStrike" cap="none">
                <a:solidFill>
                  <a:srgbClr val="1A237E"/>
                </a:solidFill>
                <a:latin typeface="+mn-lt"/>
                <a:ea typeface="ChosunilboNM" panose="02030304000000000000" pitchFamily="18" charset="-128"/>
                <a:cs typeface="Arial" panose="020B0604020202020204" pitchFamily="34" charset="0"/>
                <a:sym typeface="Poppins"/>
              </a:rPr>
            </a:br>
            <a:r>
              <a:rPr lang="en-US" sz="2400" b="0" i="1" u="none" strike="noStrike" cap="none">
                <a:solidFill>
                  <a:srgbClr val="1A237E"/>
                </a:solidFill>
                <a:latin typeface="+mn-lt"/>
                <a:ea typeface="ChosunilboNM" panose="02030304000000000000" pitchFamily="18" charset="-128"/>
                <a:cs typeface="Arial" panose="020B0604020202020204" pitchFamily="34" charset="0"/>
                <a:sym typeface="Poppins"/>
              </a:rPr>
              <a:t>엔지니어링 역량을 통해 통제 가능한 시스템을 구축하십시오." </a:t>
            </a:r>
            <a:endParaRPr sz="2400">
              <a:latin typeface="+mn-lt"/>
              <a:ea typeface="ChosunilboNM" panose="02030304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541" name="Google Shape;541;p46"/>
          <p:cNvSpPr/>
          <p:nvPr/>
        </p:nvSpPr>
        <p:spPr>
          <a:xfrm>
            <a:off x="952500" y="2541425"/>
            <a:ext cx="95250" cy="1674746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hosunilboNM" panose="02030304000000000000" pitchFamily="18" charset="-12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42" name="Google Shape;542;p46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1A237E"/>
                </a:solidFill>
                <a:latin typeface="+mn-lt"/>
                <a:ea typeface="ChosunilboNM" panose="02030304000000000000" pitchFamily="18" charset="-128"/>
                <a:cs typeface="Arial" panose="020B0604020202020204" pitchFamily="34" charset="0"/>
                <a:sym typeface="Poppins"/>
              </a:rPr>
              <a:t>결론 및 제언</a:t>
            </a:r>
            <a:endParaRPr>
              <a:latin typeface="+mn-lt"/>
              <a:ea typeface="ChosunilboNM" panose="02030304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543" name="Google Shape;543;p46"/>
          <p:cNvSpPr/>
          <p:nvPr/>
        </p:nvSpPr>
        <p:spPr>
          <a:xfrm>
            <a:off x="571500" y="571500"/>
            <a:ext cx="76200" cy="619125"/>
          </a:xfrm>
          <a:prstGeom prst="rect">
            <a:avLst/>
          </a:prstGeom>
          <a:solidFill>
            <a:srgbClr val="1A23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hosunilboNM" panose="02030304000000000000" pitchFamily="18" charset="-128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7"/>
          <p:cNvSpPr txBox="1"/>
          <p:nvPr/>
        </p:nvSpPr>
        <p:spPr>
          <a:xfrm>
            <a:off x="295275" y="1687859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A237E"/>
                </a:solidFill>
                <a:latin typeface="+mn-lt"/>
                <a:ea typeface="Poppins"/>
                <a:cs typeface="Poppins"/>
                <a:sym typeface="Poppins"/>
              </a:rPr>
              <a:t>Q &amp; A</a:t>
            </a:r>
            <a:endParaRPr>
              <a:latin typeface="+mn-lt"/>
            </a:endParaRPr>
          </a:p>
        </p:txBody>
      </p:sp>
      <p:sp>
        <p:nvSpPr>
          <p:cNvPr id="550" name="Google Shape;550;p47"/>
          <p:cNvSpPr txBox="1"/>
          <p:nvPr/>
        </p:nvSpPr>
        <p:spPr>
          <a:xfrm>
            <a:off x="571500" y="2973734"/>
            <a:ext cx="11049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546E7A"/>
                </a:solidFill>
                <a:latin typeface="+mn-lt"/>
                <a:ea typeface="Lato"/>
                <a:cs typeface="Lato"/>
                <a:sym typeface="Lato"/>
              </a:rPr>
              <a:t>감사합니다. 질문이 있으시면 편하게 말씀해 주세요.</a:t>
            </a:r>
            <a:endParaRPr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1390</Words>
  <Application>Microsoft Macintosh PowerPoint</Application>
  <PresentationFormat>와이드스크린</PresentationFormat>
  <Paragraphs>202</Paragraphs>
  <Slides>36</Slides>
  <Notes>36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0" baseType="lpstr">
      <vt:lpstr>Arial</vt:lpstr>
      <vt:lpstr>Lato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윤 도상</cp:lastModifiedBy>
  <cp:revision>34</cp:revision>
  <dcterms:modified xsi:type="dcterms:W3CDTF">2026-02-27T10:21:26Z</dcterms:modified>
</cp:coreProperties>
</file>