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[오프닝] 안녕하세요. 오늘 강의 주제는 '칼퇴를 부르는 AI 비서 - 루틴 업무 1시간 단축하기'입니다.</a:t>
            </a:r>
          </a:p>
          <a:p/>
          <a:p>
            <a:r>
              <a:t>이 주제는 리더십 분과와 실무자 분들 모두에게, 우리 조직이 AI를 어떻게 도입하고 운영할지 방향을 잡는 데 도움이 되도록 구성했습니다. 오늘은 참여형 활동 없이 진행합니다. 대신 사례 해설과 체크리스트, 적용 시 유의할 점을 중심으로 정리해서, 들어가셔서 바로 팀 단위로 논의할 수 있는 요약본을 가져가시는 것이 목표입니다.</a:t>
            </a:r>
          </a:p>
          <a:p/>
          <a:p>
            <a:r>
              <a:t>[목표] 30분 안에 다섯 가지를 짚고 넘어갑니다. 첫째, 왜 이 주제가 중요한지, 둘째, 반드시 지켜야 할 핵심 원칙과 개념, 셋째, 실제 사례를 통해 적용 포인트를 이해하고, 넷째, 리스크와 대응·체크리스트, 마지막으로 오늘부터 실행할 다음 행동 하나까지요. 각 파트에서 핵심만 짚고 넘어가겠습니다.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[전체 구성] 오늘 흐름은 다섯 파트로 이어집니다.</a:t>
            </a:r>
          </a:p>
          <a:p/>
          <a:p>
            <a:r>
              <a:t>  · 1) 왜 필요한가</a:t>
            </a:r>
          </a:p>
          <a:p>
            <a:r>
              <a:t>  · 2) 핵심 개념/원칙</a:t>
            </a:r>
          </a:p>
          <a:p>
            <a:r>
              <a:t>  · 3) 사례로 이해하는 적용 가이드</a:t>
            </a:r>
          </a:p>
          <a:p>
            <a:r>
              <a:t>  · 4) 리스크/체크리스트</a:t>
            </a:r>
          </a:p>
          <a:p>
            <a:r>
              <a:t>  · 5) 요약 &amp; 다음 행동</a:t>
            </a:r>
          </a:p>
          <a:p/>
          <a:p>
            <a:r>
              <a:t>첫 번째 파트에서는 이 주제를 왜 알아야 하는지, 리더십 관점과 실무자 관점에서 각각 짚겠습니다. 두 번째에서는 핵심 개념과 원칙, 실행할 때 지켜야 할 프레임워크와 좋은 예·나쁜 예를 비교합니다. 세 번째에서는 실무에 가깝게, 사례 두 가지를 해설해서 적용 포인트를 이해하시고, 표나 체크리스트로 정리된 내용을 함께 보겠습니다. 네 번째에서는 리스크와 완화 전략, 현업 적용용 체크리스트, 팀 단위 롤아웃 방법을 다룹니다. 마지막 파트에서는 오늘 내용을 요약하고, 오늘부터 하나만 실행할 다음 행동을 제안합니다.</a:t>
            </a:r>
          </a:p>
          <a:p/>
          <a:p>
            <a:r>
              <a:t>[안내] 참여형 활동은 없고, 강의와 사례 해설, 체크리스트 중심으로 진행하니 편하게 들으시면 됩니다. 슬라이드와 발표자 노트를 나중에 공유하시면 팀 회의에서 그대로 활용하실 수 있습니다.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이제 '1. 왜 이 주제를 이해해야 하나' 파트로 넘어가겠습니다. 부제는 '리더십부터 실무자까지'입니다. 이 파트에서는 핵심 메시지를 먼저 정리한 뒤, 구체적인 사례나 체크리스트로 이어가겠습니다. 슬라이드에 나온 항목을 하나씩 보면서, 현업에 가져다 쓸 때 참고할 만한 점을 말씀드리겠습니다.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'리더십 관점: 왜 중요한가'를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개인 효율이 팀 생산성으로 이어지는 ‘확장 효과’</a:t>
            </a:r>
          </a:p>
          <a:p>
            <a:r>
              <a:t>    우선순위 도출, 실행 속도 향상, 리스크 사전 인지 같은 효과를 목표로 두는 사례가 많습니다.</a:t>
            </a:r>
          </a:p>
          <a:p>
            <a:r>
              <a:t>  · 두 번째로 반복 업무 표준화는 품질/리스크를 동시에 낮춤</a:t>
            </a:r>
          </a:p>
          <a:p>
            <a:r>
              <a:t>    많은 기업이 도입과 함께 보안·규정·품질 관리 방안을 같이 정비했습니다. 도입만큼 관리가 중요합니다.</a:t>
            </a:r>
          </a:p>
          <a:p>
            <a:r>
              <a:t>  · 또한 ‘시간 절감’은 가장 빠르게 측정 가능한 KPI</a:t>
            </a:r>
          </a:p>
          <a:p>
            <a:r>
              <a:t>    우선순위 도출, 실행 속도 향상, 리스크 사전 인지 같은 효과를 목표로 두는 사례가 많습니다.</a:t>
            </a:r>
          </a:p>
          <a:p>
            <a:r>
              <a:t>  · 그리고 업무 인수인계/온보딩 속도 개선</a:t>
            </a:r>
          </a:p>
          <a:p>
            <a:r>
              <a:t>    우선순위 도출, 실행 속도 향상, 리스크 사전 인지 같은 효과를 목표로 두는 사례가 많습니다.</a:t>
            </a:r>
          </a:p>
          <a:p>
            <a:r>
              <a:t>  · 마지막으로 자동화는 프로세스 개선의 출발점</a:t>
            </a:r>
          </a:p>
          <a:p>
            <a:r>
              <a:t>    우선순위 도출, 실행 속도 향상, 리스크 사전 인지 같은 효과를 목표로 두는 사례가 많습니다.</a:t>
            </a:r>
          </a:p>
          <a:p/>
          <a:p>
            <a:r>
              <a:t>다음 슬라이드에서는 실무자 관점에서 '무엇이 달라지나'를 이어가겠습니다.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'실무자 관점: 무엇이 달라지나'를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메일/요약/일정이 하루 시간을 갉아먹는 주범</a:t>
            </a:r>
          </a:p>
          <a:p>
            <a:r>
              <a:t>    오늘부터 하나만 정해서 실행하는 것이 지속 가능한 변화로 이어지는 경우가 많습니다.</a:t>
            </a:r>
          </a:p>
          <a:p>
            <a:r>
              <a:t>  · 두 번째로 AI는 초안/정리/체크리스트에 특히 강함</a:t>
            </a:r>
          </a:p>
          <a:p>
            <a:r>
              <a:t>    현업에서는 이 항목을 점검 리스트로 두고 적용 전후로 확인하는 팀이 많습니다.</a:t>
            </a:r>
          </a:p>
          <a:p>
            <a:r>
              <a:t>  · 또한 내 업무 스타일을 템플릿으로 만들면 반복이 줄어듦</a:t>
            </a:r>
          </a:p>
          <a:p>
            <a:r>
              <a:t>    팀에서 논의할 때 이 포인트를 출발점으로 두면 방향이 잡힙니다.</a:t>
            </a:r>
          </a:p>
          <a:p>
            <a:r>
              <a:t>  · 그리고 실수(누락/오타/톤) 감소로 스트레스↓</a:t>
            </a:r>
          </a:p>
          <a:p>
            <a:r>
              <a:t>    이 부분을 놓치면 뒤에서 다루는 적용 가이드와 연결이 어려울 수 있습니다.</a:t>
            </a:r>
          </a:p>
          <a:p>
            <a:r>
              <a:t>  · 마지막으로 매일 10분 절감이 1달이면 큰 차이를 만듦</a:t>
            </a:r>
          </a:p>
          <a:p>
            <a:r>
              <a:t>    우선순위 도출, 실행 속도 향상, 리스크 사전 인지 같은 효과를 목표로 두는 사례가 많습니다.</a:t>
            </a:r>
          </a:p>
          <a:p/>
          <a:p>
            <a:r>
              <a:t>이어서 '흔한 오해 vs 현실'을 좌우로 비교해 보겠습니다.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슬라이드는 '흔한 오해 vs 현실'를 좌우로 대비한 겁니다.</a:t>
            </a:r>
          </a:p>
          <a:p/>
          <a:p>
            <a:r>
              <a:t>왼쪽 '오해'에는 이런 이야기가 많습니다. 자동화는 개발자만 한다; AI 쓰면 오히려 시간이 더 든다; 메일은 사람이 직접 써야 한다; 회의록은 정리할 수밖에 없다</a:t>
            </a:r>
          </a:p>
          <a:p/>
          <a:p>
            <a:r>
              <a:t>오른쪽 '현실'에는 이렇게 정리할 수 있습니다. No-code/템플릿으로 누구나 가능; 초안→검토 루틴이면 오히려 빨라짐; 톤/대상/형식 지정하면 안정적으로 작성; 결정/액션만 뽑으면 ‘짧게’ 끝남</a:t>
            </a:r>
          </a:p>
          <a:p/>
          <a:p>
            <a:r>
              <a:t>실제로 많은 팀이 오른쪽 내용을 기준으로 표준을 잡고, 왼쪽에 해당하는 말이 나오면 오른쪽처럼 보정해 가는 방식을 씁니다.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'기대 효과(정량/정성)'를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하루 10~20분 절감 → 월 3~6시간 확보</a:t>
            </a:r>
          </a:p>
          <a:p>
            <a:r>
              <a:t>    우선순위 도출, 실행 속도 향상, 리스크 사전 인지 같은 효과를 목표로 두는 사례가 많습니다.</a:t>
            </a:r>
          </a:p>
          <a:p>
            <a:r>
              <a:t>  · 두 번째로 회의 후속 액션 누락 감소</a:t>
            </a:r>
          </a:p>
          <a:p>
            <a:r>
              <a:t>    구체적인 사례나 수치를 하나만 덧붙여 주면 청중이 '우리 일'로 받아들기 쉽습니다.</a:t>
            </a:r>
          </a:p>
          <a:p>
            <a:r>
              <a:t>  · 또한 메일 품질(명확성/톤) 표준화</a:t>
            </a:r>
          </a:p>
          <a:p>
            <a:r>
              <a:t>    팀에서 논의할 때 이 포인트를 출발점으로 두면 방향이 잡힙니다.</a:t>
            </a:r>
          </a:p>
          <a:p>
            <a:r>
              <a:t>  · 그리고 일정 충돌/우선순위 정리로 야근 감소</a:t>
            </a:r>
          </a:p>
          <a:p>
            <a:r>
              <a:t>    어디부터 손댈지·예산을 얼마 쓸지 논의할 때 사례와 수치를 근거로 제시하면 설득이 쉬운 경우가 많습니다.</a:t>
            </a:r>
          </a:p>
          <a:p>
            <a:r>
              <a:t>  · 마지막으로 반복 작업 스트레스↓</a:t>
            </a:r>
          </a:p>
          <a:p>
            <a:r>
              <a:t>    한 줄로 요약하면, '조직에 왜 필요하고 어떻게 쓰면 좋은지'가 드러납니다.</a:t>
            </a:r>
          </a:p>
          <a:p/>
          <a:p>
            <a:r>
              <a:t>이어서 Part 2 핵심 개념과 원칙으로 넘어가겠습니다.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이제 '2. 핵심 개념과 원칙' 파트로 넘어가겠습니다. 부제는 '이것만 지키면 실패 확률이 줄어든다'입니다. 이 파트에서는 핵심 메시지를 먼저 정리한 뒤, 구체적인 사례나 체크리스트로 이어가겠습니다. 슬라이드에 나온 항목을 하나씩 보면서, 현업에 가져다 쓸 때 참고할 만한 점을 말씀드리겠습니다.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'핵심 개념 6가지'를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반복 업무를 ‘템플릿’으로 바꾸기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두 번째로 입력: 맥락(대상/목적/제약) 주기</a:t>
            </a:r>
          </a:p>
          <a:p>
            <a:r>
              <a:t>    구체적인 사례나 수치를 하나만 덧붙여 주면 청중이 '우리 일'로 받아들기 쉽습니다.</a:t>
            </a:r>
          </a:p>
          <a:p>
            <a:r>
              <a:t>  · 또한 출력: 형식(표/체크리스트/메일 구조) 주기</a:t>
            </a:r>
          </a:p>
          <a:p>
            <a:r>
              <a:t>    현업에서는 이 항목을 점검 리스트로 두고 적용 전후로 확인하는 팀이 많습니다.</a:t>
            </a:r>
          </a:p>
          <a:p>
            <a:r>
              <a:t>  · 그리고 검증: 누락/반론/다음 액션 확인</a:t>
            </a:r>
          </a:p>
          <a:p>
            <a:r>
              <a:t>    현업에서는 이 항목을 점검 리스트로 두고 적용 전후로 확인하는 팀이 많습니다.</a:t>
            </a:r>
          </a:p>
          <a:p>
            <a:r>
              <a:t>  · 마지막으로 축적: 잘 된 결과를 라이브러리화</a:t>
            </a:r>
          </a:p>
          <a:p>
            <a:r>
              <a:t>    한 줄로 요약하면, '조직에 왜 필요하고 어떻게 쓰면 좋은지'가 드러납니다.</a:t>
            </a:r>
          </a:p>
          <a:p>
            <a:r>
              <a:t>  · 자동화: 앱 연결(메일-슬랙-시트)</a:t>
            </a:r>
          </a:p>
          <a:p>
            <a:r>
              <a:t>    이 한 줄이 뒤에 나오는 사례와 체크리스트의 출발점이 됩니다.</a:t>
            </a:r>
          </a:p>
          <a:p/>
          <a:p>
            <a:r>
              <a:t>다음은 실행 프레임워크, 즉 권장 루틴을 단계별로 보겠습니다.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슬라이드는 '실행 프레임워크(권장 루틴)'를 단계별로 정리한 겁니다. 팀에서 새로 시작할 때 이 순서를 템플릿으로 쓰는 경우가 많습니다.</a:t>
            </a:r>
          </a:p>
          <a:p/>
          <a:p>
            <a:r>
              <a:t>  1단계: 업무 3개(메일/요약/일정)를 선정</a:t>
            </a:r>
          </a:p>
          <a:p>
            <a:r>
              <a:t>    많은 사례에서 이 단계를 건너뛰었다가 뒤에서 재정비한 경우가 있습니다. 순서를 지키는 편이 안전합니다.</a:t>
            </a:r>
          </a:p>
          <a:p>
            <a:r>
              <a:t>  2단계: 각 업무의 ‘좋은 예’ 1개 수집</a:t>
            </a:r>
          </a:p>
          <a:p>
            <a:r>
              <a:t>    조건을 먼저 맞춰 둔 팀이 나중에 속도와 품질에서 유리한 경우가 많습니다.</a:t>
            </a:r>
          </a:p>
          <a:p>
            <a:r>
              <a:t>  3단계: AI에 초안 생성(형식 지정)</a:t>
            </a:r>
          </a:p>
          <a:p>
            <a:r>
              <a:t>    짧은 주기로 한 번 돌려 보는 방식이 장기 일정만 잡는 것보다 성공 비율이 높은 편입니다.</a:t>
            </a:r>
          </a:p>
          <a:p>
            <a:r>
              <a:t>  4단계: 검토 체크리스트로 빠르게 수정</a:t>
            </a:r>
          </a:p>
          <a:p>
            <a:r>
              <a:t>    이 단계에서 나온 결과를 다음 단계 입력으로 쓰면 일관성이 생깁니다.</a:t>
            </a:r>
          </a:p>
          <a:p>
            <a:r>
              <a:t>  5단계: 템플릿 저장(제목/용도/변수)</a:t>
            </a:r>
          </a:p>
          <a:p>
            <a:r>
              <a:t>    측정 가능한 지표를 하나라도 두면 개선 여부를 판단하기 쉽습니다.</a:t>
            </a:r>
          </a:p>
          <a:p>
            <a:r>
              <a:t>  6단계: 주 1회 성과 기록(분 단위)</a:t>
            </a:r>
          </a:p>
          <a:p>
            <a:r>
              <a:t>    많은 사례에서 이 단계를 건너뛰었다가 뒤에서 재정비한 경우가 있습니다. 순서를 지키는 편이 안전합니다.</a:t>
            </a:r>
          </a:p>
          <a:p/>
          <a:p>
            <a:r>
              <a:t>이 순서를 팀 체크리스트로 고정해 두면, 새로 참여하는 분도 같은 기준으로 따라할 수 있습니다.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슬라이드는 '좋은 예 vs 나쁜 예 (짧은 비교)'를 좌우로 대비한 겁니다.</a:t>
            </a:r>
          </a:p>
          <a:p/>
          <a:p>
            <a:r>
              <a:t>왼쪽 '좋은 예'에는 이런 이야기가 많습니다. 메일: 대상/목적/톤/요청사항이 명확; 요약: 결론+액션 아이템 중심; 일정: 우선순위/제약(가능시간) 포함; 체크리스트: 누락 질문 포함</a:t>
            </a:r>
          </a:p>
          <a:p/>
          <a:p>
            <a:r>
              <a:t>오른쪽 '나쁜 예'에는 이렇게 정리할 수 있습니다. ‘메일 써줘’만 요청; 회의 원문 그대로 장문 요약; 일정 제약 없이 ‘잡아줘’; 검증 없이 바로 전송</a:t>
            </a:r>
          </a:p>
          <a:p/>
          <a:p>
            <a:r>
              <a:t>실제로 많은 팀이 오른쪽 내용을 기준으로 표준을 잡고, 왼쪽에 해당하는 말이 나오면 오른쪽처럼 보정해 가는 방식을 씁니다.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'자주 하는 실수'를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형식 없이 장문 생성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두 번째로 변수(대상/날짜/숫자) 관리 안 함</a:t>
            </a:r>
          </a:p>
          <a:p>
            <a:r>
              <a:t>    구체적인 사례나 수치를 하나만 덧붙여 주면 청중이 '우리 일'로 받아들기 쉽습니다.</a:t>
            </a:r>
          </a:p>
          <a:p>
            <a:r>
              <a:t>  · 또한 검토 없이 외부 발송</a:t>
            </a:r>
          </a:p>
          <a:p>
            <a:r>
              <a:t>    팀에서 논의할 때 이 포인트를 출발점으로 두면 방향이 잡힙니다.</a:t>
            </a:r>
          </a:p>
          <a:p>
            <a:r>
              <a:t>  · 그리고 템플릿을 저장하지 않음</a:t>
            </a:r>
          </a:p>
          <a:p>
            <a:r>
              <a:t>    이 부분을 놓치면 뒤에서 다루는 적용 가이드와 연결이 어려울 수 있습니다.</a:t>
            </a:r>
          </a:p>
          <a:p>
            <a:r>
              <a:t>  · 마지막으로 자동화를 먼저 하고 목적을 놓침</a:t>
            </a:r>
          </a:p>
          <a:p>
            <a:r>
              <a:t>    한 줄로 요약하면, '조직에 왜 필요하고 어떻게 쓰면 좋은지'가 드러납니다.</a:t>
            </a:r>
          </a:p>
          <a:p/>
          <a:p>
            <a:r>
              <a:t>Part 3으로 넘어가서, 사례로 이해하는 적용 가이드를 다룹니다.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이제 '3. 사례로 이해하는 적용 가이드' 파트로 넘어가겠습니다. 부제는 '참여형 활동 없이도 이해되는 예시 중심'입니다. 이 파트에서는 핵심 메시지를 먼저 정리한 뒤, 구체적인 사례나 체크리스트로 이어가겠습니다. 슬라이드에 나온 항목을 하나씩 보면서, 현업에 가져다 쓸 때 참고할 만한 점을 말씀드리겠습니다.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'사례 1) 3분 만에 ‘메일 초안’ 만들기'를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요청의 역할/관점: 비즈니스 이메일 작성 전문가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두 번째로 핵심 입력 요소: 목적·대상·제약·데이터·출력 형식(표/목차/분량)</a:t>
            </a:r>
          </a:p>
          <a:p>
            <a:r>
              <a:t>    데이터 인프라, 플랫폼 통합, 인재 양성이 같이 가는 사례가 많고, 이 세 축으로 보면 성패 요인이 잘 드러납니다.</a:t>
            </a:r>
          </a:p>
          <a:p>
            <a:r>
              <a:t>  · 또한 출력 통제: 결론 먼저, 근거/리스크를 함께 요청하면 품질이 안정화됨</a:t>
            </a:r>
          </a:p>
          <a:p>
            <a:r>
              <a:t>    어디부터 손댈지·예산을 얼마 쓸지 논의할 때 사례와 수치를 근거로 제시하면 설득이 쉬운 경우가 많습니다.</a:t>
            </a:r>
          </a:p>
          <a:p>
            <a:r>
              <a:t>  · 그리고 짧은 예시 문장(참고): "수신자는 [직급/관계], 목적은 [목적]이야. / 배경: [상황 2~3줄]"</a:t>
            </a:r>
          </a:p>
          <a:p>
            <a:r>
              <a:t>    이 부분을 놓치면 뒤에서 다루는 적용 가이드와 연결이 어려울 수 있습니다.</a:t>
            </a:r>
          </a:p>
          <a:p>
            <a:r>
              <a:t>  · 마지막으로 포인트: 수신자 관계를 꼭 명시</a:t>
            </a:r>
          </a:p>
          <a:p>
            <a:r>
              <a:t>    한 줄로 요약하면, '조직에 왜 필요하고 어떻게 쓰면 좋은지'가 드러납니다.</a:t>
            </a:r>
          </a:p>
          <a:p>
            <a:r>
              <a:t>  · 포인트: 요청사항은 번호로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포인트: 마감일/다음 행동을 명확히</a:t>
            </a:r>
          </a:p>
          <a:p>
            <a:r>
              <a:t>    오늘부터 하나만 정해서 실행하는 것이 지속 가능한 변화로 이어지는 경우가 많습니다.</a:t>
            </a:r>
          </a:p>
          <a:p/>
          <a:p>
            <a:r>
              <a:t>다음은 리스크와 체크리스트 파트로 이어가겠습니다.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'사례 2) 회의록을 ‘결정+액션’으로 압축'를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요청의 역할/관점: 회의록 정리 비서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두 번째로 핵심 입력 요소: 목적·대상·제약·데이터·출력 형식(표/목차/분량)</a:t>
            </a:r>
          </a:p>
          <a:p>
            <a:r>
              <a:t>    데이터 인프라, 플랫폼 통합, 인재 양성이 같이 가는 사례가 많고, 이 세 축으로 보면 성패 요인이 잘 드러납니다.</a:t>
            </a:r>
          </a:p>
          <a:p>
            <a:r>
              <a:t>  · 또한 출력 통제: 결론 먼저, 근거/리스크를 함께 요청하면 품질이 안정화됨</a:t>
            </a:r>
          </a:p>
          <a:p>
            <a:r>
              <a:t>    어디부터 손댈지·예산을 얼마 쓸지 논의할 때 사례와 수치를 근거로 제시하면 설득이 쉬운 경우가 많습니다.</a:t>
            </a:r>
          </a:p>
          <a:p>
            <a:r>
              <a:t>  · 그리고 짧은 예시 문장(참고): "아래 회의 메모를 읽고 다음 형식으로 정리해줘. / 1) 결론/결정사항(최대 5개)"</a:t>
            </a:r>
          </a:p>
          <a:p>
            <a:r>
              <a:t>    어디부터 손댈지·예산을 얼마 쓸지 논의할 때 사례와 수치를 근거로 제시하면 설득이 쉬운 경우가 많습니다.</a:t>
            </a:r>
          </a:p>
          <a:p>
            <a:r>
              <a:t>  · 마지막으로 포인트: 액션은 ‘담당/기한’이 핵심</a:t>
            </a:r>
          </a:p>
          <a:p>
            <a:r>
              <a:t>    한 줄로 요약하면, '조직에 왜 필요하고 어떻게 쓰면 좋은지'가 드러납니다.</a:t>
            </a:r>
          </a:p>
          <a:p>
            <a:r>
              <a:t>  · 포인트: 리스크를 같이 뽑으면 누락↓</a:t>
            </a:r>
          </a:p>
          <a:p>
            <a:r>
              <a:t>    많은 기업이 도입과 함께 보안·규정·품질 관리 방안을 같이 정비했습니다. 도입만큼 관리가 중요합니다.</a:t>
            </a:r>
          </a:p>
          <a:p>
            <a:r>
              <a:t>  · 포인트: 다음 아젠다로 회의 품질↑</a:t>
            </a:r>
          </a:p>
          <a:p>
            <a:r>
              <a:t>    구체적인 사례나 수치를 하나만 덧붙여 주면 청중이 '우리 일'로 받아들기 쉽습니다.</a:t>
            </a:r>
          </a:p>
          <a:p/>
          <a:p>
            <a:r>
              <a:t>다음은 리스크와 체크리스트 파트로 이어가겠습니다.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표는 'Before / After (시간 절감 예시)'를 정리한 겁니다. 열은 업무, 기존, AI 협업, 절감이고, 각 행은 비교할 항목 하나입니다.</a:t>
            </a:r>
          </a:p>
          <a:p/>
          <a:p>
            <a:r>
              <a:t>  예: 메일 초안 | 20분 | 5분 | 15분</a:t>
            </a:r>
          </a:p>
          <a:p>
            <a:r>
              <a:t>  예: 회의록 요약 | 40분 | 12분 | 28분</a:t>
            </a:r>
          </a:p>
          <a:p>
            <a:r>
              <a:t>  예: 일정 조율 | 15분 | 5분 | 10분</a:t>
            </a:r>
          </a:p>
          <a:p>
            <a:r>
              <a:t>  예: 보고서 1p 요약 | 60분 | 20분 | 40분</a:t>
            </a:r>
          </a:p>
          <a:p/>
          <a:p>
            <a:r>
              <a:t>조건에 따라 값이 달라질 수 있으니, 수치나 기간은 회사 상황에 맞게 보정해 보시고, 팀에서 조건을 함께 확인하면 오해를 줄일 수 있습니다.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'결과 품질 검증 체크'를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사실/수치/고유명사는 원문 대조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두 번째로 누락된 가정이 없는지 질문</a:t>
            </a:r>
          </a:p>
          <a:p>
            <a:r>
              <a:t>    구체적인 사례나 수치를 하나만 덧붙여 주면 청중이 '우리 일'로 받아들기 쉽습니다.</a:t>
            </a:r>
          </a:p>
          <a:p>
            <a:r>
              <a:t>  · 또한 대안 2개 이상 비교 요청</a:t>
            </a:r>
          </a:p>
          <a:p>
            <a:r>
              <a:t>    팀에서 논의할 때 이 포인트를 출발점으로 두면 방향이 잡힙니다.</a:t>
            </a:r>
          </a:p>
          <a:p>
            <a:r>
              <a:t>  · 그리고 리스크/반론을 함께 요청</a:t>
            </a:r>
          </a:p>
          <a:p>
            <a:r>
              <a:t>    많은 기업이 도입과 함께 보안·규정·품질 관리 방안을 같이 정비했습니다. 도입만큼 관리가 중요합니다.</a:t>
            </a:r>
          </a:p>
          <a:p/>
          <a:p>
            <a:r>
              <a:t>다음은 리스크와 체크리스트 파트로 이어가겠습니다.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이제 '4. 리스크 &amp; 체크리스트' 파트로 넘어가겠습니다. 부제는 '안전하게, 팀 단위로 굴리기'입니다. 이 파트에서는 핵심 메시지를 먼저 정리한 뒤, 구체적인 사례나 체크리스트로 이어가겠습니다. 슬라이드에 나온 항목을 하나씩 보면서, 현업에 가져다 쓸 때 참고할 만한 점을 말씀드리겠습니다.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슬라이드는 '리스크와 완화 전략'를 좌우로 대비한 겁니다.</a:t>
            </a:r>
          </a:p>
          <a:p/>
          <a:p>
            <a:r>
              <a:t>왼쪽 '리스크'에는 이런 이야기가 많습니다. 품질 미검증 상태로 외부 전송; 민감정보 포함 가능; 톤/표현 오류로 오해 발생; 자동화 실패(중복/오작동)</a:t>
            </a:r>
          </a:p>
          <a:p/>
          <a:p>
            <a:r>
              <a:t>오른쪽 '완화'에는 이렇게 정리할 수 있습니다. 발송 전 체크리스트(수신자/톤/숫자); 가명화/요약 후 입력; 표준 템플릿 사용; 자동화는 작은 범위부터 단계적</a:t>
            </a:r>
          </a:p>
          <a:p/>
          <a:p>
            <a:r>
              <a:t>실제로 많은 팀이 오른쪽 내용을 기준으로 표준을 잡고, 왼쪽에 해당하는 말이 나오면 오른쪽처럼 보정해 가는 방식을 씁니다.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'체크리스트(현업 적용용)'를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메일 목적/요청/기한이 명확한가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두 번째로 수치/날짜/이름을 원문 대조했나</a:t>
            </a:r>
          </a:p>
          <a:p>
            <a:r>
              <a:t>    구체적인 사례나 수치를 하나만 덧붙여 주면 청중이 '우리 일'로 받아들기 쉽습니다.</a:t>
            </a:r>
          </a:p>
          <a:p>
            <a:r>
              <a:t>  · 또한 민감정보가 포함되지 않았나</a:t>
            </a:r>
          </a:p>
          <a:p>
            <a:r>
              <a:t>    팀에서 논의할 때 이 포인트를 출발점으로 두면 방향이 잡힙니다.</a:t>
            </a:r>
          </a:p>
          <a:p>
            <a:r>
              <a:t>  · 그리고 액션 아이템 담당/기한이 있는가</a:t>
            </a:r>
          </a:p>
          <a:p>
            <a:r>
              <a:t>    이 부분을 놓치면 뒤에서 다루는 적용 가이드와 연결이 어려울 수 있습니다.</a:t>
            </a:r>
          </a:p>
          <a:p>
            <a:r>
              <a:t>  · 마지막으로 템플릿으로 저장했나</a:t>
            </a:r>
          </a:p>
          <a:p>
            <a:r>
              <a:t>    한 줄로 요약하면, '조직에 왜 필요하고 어떻게 쓰면 좋은지'가 드러납니다.</a:t>
            </a:r>
          </a:p>
          <a:p/>
          <a:p>
            <a:r>
              <a:t>마지막으로 요약과 오늘부터 실행할 다음 행동을 정리하겠습니다.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'팀 적용(롤아웃) 방법'를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팀 공통 템플릿(메일/회의록) 배포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두 번째로 주간 ‘절감시간’ 공유</a:t>
            </a:r>
          </a:p>
          <a:p>
            <a:r>
              <a:t>    우선순위 도출, 실행 속도 향상, 리스크 사전 인지 같은 효과를 목표로 두는 사례가 많습니다.</a:t>
            </a:r>
          </a:p>
          <a:p>
            <a:r>
              <a:t>  · 또한 좋은 결과는 예시로 축적</a:t>
            </a:r>
          </a:p>
          <a:p>
            <a:r>
              <a:t>    팀에서 논의할 때 이 포인트를 출발점으로 두면 방향이 잡힙니다.</a:t>
            </a:r>
          </a:p>
          <a:p>
            <a:r>
              <a:t>  · 그리고 오해/실수 사례도 같이 공유</a:t>
            </a:r>
          </a:p>
          <a:p>
            <a:r>
              <a:t>    왼쪽은 흔한 오해, 오른쪽은 실제 사례에서 나온 현실입니다. 팀 표준은 오른쪽을 기준으로 잡는 경우가 많습니다.</a:t>
            </a:r>
          </a:p>
          <a:p/>
          <a:p>
            <a:r>
              <a:t>마지막으로 요약과 오늘부터 실행할 다음 행동을 정리하겠습니다.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이제 '5. 요약 &amp; 다음 행동' 파트로 넘어가겠습니다. 부제는 '오늘부터 1개만 실행'입니다. 이 파트에서는 핵심 메시지를 먼저 정리한 뒤, 구체적인 사례나 체크리스트로 이어가겠습니다. 슬라이드에 나온 항목을 하나씩 보면서, 현업에 가져다 쓸 때 참고할 만한 점을 말씀드리겠습니다.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'핵심 요약'를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루틴 업무는 AI가 가장 잘 도와주는 영역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두 번째로 핵심은 ‘형식 지정 + 검증’</a:t>
            </a:r>
          </a:p>
          <a:p>
            <a:r>
              <a:t>    현업에서는 이 항목을 점검 리스트로 두고 적용 전후로 확인하는 팀이 많습니다.</a:t>
            </a:r>
          </a:p>
          <a:p>
            <a:r>
              <a:t>  · 또한 절감시간을 측정하면 확산이 빨라진다</a:t>
            </a:r>
          </a:p>
          <a:p>
            <a:r>
              <a:t>    우선순위 도출, 실행 속도 향상, 리스크 사전 인지 같은 효과를 목표로 두는 사례가 많습니다.</a:t>
            </a:r>
          </a:p>
          <a:p>
            <a:r>
              <a:t>  · 그리고 오늘 행동: 메일/회의록 템플릿 1개씩 저장</a:t>
            </a:r>
          </a:p>
          <a:p>
            <a:r>
              <a:t>    이 부분을 놓치면 뒤에서 다루는 적용 가이드와 연결이 어려울 수 있습니다.</a:t>
            </a:r>
          </a:p>
          <a:p/>
          <a:p>
            <a:r>
              <a:t>다음 슬라이드에서 이어서 설명하겠습니다.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D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058400" y="548640"/>
            <a:ext cx="1280160" cy="128016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235440" y="1554480"/>
            <a:ext cx="2011680" cy="201168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698480" y="2560320"/>
            <a:ext cx="1554480" cy="155448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5-Point Star 4"/>
          <p:cNvSpPr/>
          <p:nvPr/>
        </p:nvSpPr>
        <p:spPr>
          <a:xfrm>
            <a:off x="502920" y="594360"/>
            <a:ext cx="594360" cy="594360"/>
          </a:xfrm>
          <a:prstGeom prst="star5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3840480" y="411480"/>
            <a:ext cx="4480560" cy="411480"/>
          </a:xfrm>
          <a:prstGeom prst="roundRect">
            <a:avLst/>
          </a:prstGeom>
          <a:solidFill>
            <a:srgbClr val="2436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E5E7EB"/>
                </a:solidFill>
                <a:latin typeface="Apple SD Gothic Neo"/>
              </a:rPr>
              <a:t>업무 효율 트랙</a:t>
            </a:r>
          </a:p>
        </p:txBody>
      </p:sp>
      <p:sp>
        <p:nvSpPr>
          <p:cNvPr id="7" name="Oval 6"/>
          <p:cNvSpPr/>
          <p:nvPr/>
        </p:nvSpPr>
        <p:spPr>
          <a:xfrm>
            <a:off x="5669280" y="1234440"/>
            <a:ext cx="822960" cy="82296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965960"/>
            <a:ext cx="10360152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3800" b="1">
                <a:solidFill>
                  <a:srgbClr val="FFFFFF"/>
                </a:solidFill>
                <a:latin typeface="Apple SD Gothic Neo"/>
              </a:rPr>
              <a:t>칼퇴를 부르는 AI 비서 - 루틴 업무 1시간 단축하기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8720" y="365760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E5E7EB"/>
                </a:solidFill>
                <a:latin typeface="Apple SD Gothic Neo"/>
              </a:rPr>
              <a:t>AX 전환 교육 (30분 / 20+ Slides)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80560" y="4160520"/>
            <a:ext cx="3200400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오늘의 흐름 (30분)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94944" y="1472184"/>
            <a:ext cx="10908792" cy="448056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40080" y="1417320"/>
            <a:ext cx="10908792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709928" y="2057400"/>
            <a:ext cx="640080" cy="64008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61288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왜 필요한가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350008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3758184" y="2057400"/>
            <a:ext cx="640080" cy="64008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09544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핵심 개념/원칙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98264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806440" y="2057400"/>
            <a:ext cx="640080" cy="64008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57800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사례로 이해하는 적용 가이드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46520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854696" y="2057400"/>
            <a:ext cx="640080" cy="64008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06056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리스크/체크리스트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494776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902952" y="2057400"/>
            <a:ext cx="640080" cy="64008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54312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요약 &amp; 다음 행동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005840" y="5303520"/>
            <a:ext cx="10241280" cy="640080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234440" y="5422392"/>
            <a:ext cx="97840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1F2937"/>
                </a:solidFill>
                <a:latin typeface="Apple SD Gothic Neo"/>
              </a:rPr>
              <a:t>TIP: 각 파트는 5~7분 내로, 사례는 2개만 깊게 보면 충분합니다.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F0B43B"/>
                </a:solidFill>
                <a:latin typeface="Apple SD Gothic Neo"/>
              </a:rPr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왜 이 주제를 이해해야 하나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리더십부터 실무자까지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리더십 관점: 왜 중요한가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개인 효율이 팀 생산성으로 이어지는 ‘확장 효과’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반복 업무 표준화는 품질/리스크를 동시에 낮춤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‘시간 절감’은 가장 빠르게 측정 가능한 KPI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업무 인수인계/온보딩 속도 개선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자동화는 프로세스 개선의 출발점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실무자 관점: 무엇이 달라지나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메일/요약/일정이 하루 시간을 갉아먹는 주범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AI는 초안/정리/체크리스트에 특히 강함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내 업무 스타일을 템플릿으로 만들면 반복이 줄어듦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실수(누락/오타/톤) 감소로 스트레스↓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매일 10분 절감이 1달이면 큰 차이를 만듦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10분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절감</a:t>
            </a:r>
          </a:p>
        </p:txBody>
      </p:sp>
      <p:sp>
        <p:nvSpPr>
          <p:cNvPr id="33" name="Rectangle 32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흔한 오해 vs 현실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22706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17320"/>
            <a:ext cx="5376672" cy="822960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172200" y="1417320"/>
            <a:ext cx="5376672" cy="822960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080" y="1417320"/>
            <a:ext cx="5376672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72200" y="1417320"/>
            <a:ext cx="5376672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60120" y="1618488"/>
            <a:ext cx="411480" cy="411480"/>
          </a:xfrm>
          <a:prstGeom prst="ellipse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D4ED8"/>
                </a:solidFill>
                <a:latin typeface="Apple SD Gothic Neo"/>
              </a:rPr>
              <a:t>!</a:t>
            </a:r>
          </a:p>
        </p:txBody>
      </p:sp>
      <p:sp>
        <p:nvSpPr>
          <p:cNvPr id="16" name="Oval 15"/>
          <p:cNvSpPr/>
          <p:nvPr/>
        </p:nvSpPr>
        <p:spPr>
          <a:xfrm>
            <a:off x="6492240" y="1618488"/>
            <a:ext cx="411480" cy="411480"/>
          </a:xfrm>
          <a:prstGeom prst="ellipse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65F46"/>
                </a:solidFill>
                <a:latin typeface="Apple SD Gothic Neo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오해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9516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현실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자동화는 개발자만 한다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AI 쓰면 오히려 시간이 더 든다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메일은 사람이 직접 써야 한다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회의록은 정리할 수밖에 없다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No-code/템플릿으로 누구나 가능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초안→검토 루틴이면 오히려 빨라짐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톤/대상/형식 지정하면 안정적으로 작성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결정/액션만 뽑으면 ‘짧게’ 끝남</a:t>
            </a:r>
          </a:p>
        </p:txBody>
      </p:sp>
      <p:sp>
        <p:nvSpPr>
          <p:cNvPr id="21" name="Oval 20"/>
          <p:cNvSpPr/>
          <p:nvPr/>
        </p:nvSpPr>
        <p:spPr>
          <a:xfrm>
            <a:off x="5532120" y="3337560"/>
            <a:ext cx="685800" cy="685800"/>
          </a:xfrm>
          <a:prstGeom prst="ellipse">
            <a:avLst/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E5E7EB"/>
                </a:solidFill>
                <a:latin typeface="Apple SD Gothic Neo"/>
              </a:rPr>
              <a:t>VS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기대 효과(정량/정성)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+ 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하루 10~20분 절감 → 월 3~6시간 확보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회의 후속 액션 누락 감소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메일 품질(명확성/톤) 표준화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일정 충돌/우선순위 정리로 야근 감소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반복 작업 스트레스↓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10~20분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절감</a:t>
            </a:r>
          </a:p>
        </p:txBody>
      </p:sp>
      <p:sp>
        <p:nvSpPr>
          <p:cNvPr id="33" name="Rectangle 32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F0B43B"/>
                </a:solidFill>
                <a:latin typeface="Apple SD Gothic Neo"/>
              </a:rP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핵심 개념과 원칙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이것만 지키면 실패 확률이 줄어든다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핵심 개념 6가지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≡  SUMMARY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38074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32588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325880" y="173736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5448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반복 업무를 ‘템플릿’으로 바꾸기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77570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72084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173736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4944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입력: 맥락(대상/목적/제약) 주기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38074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32588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325880" y="274320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55448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출력: 형식(표/체크리스트/메일 구조) 주기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77570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72084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720840" y="274320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4944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검증: 누락/반론/다음 액션 확인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38074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132588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325880" y="374904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55448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축적: 잘 된 결과를 라이브러리화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7570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72084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720840" y="374904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94944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자동화: 앱 연결(메일-슬랙-시트)</a:t>
            </a:r>
          </a:p>
        </p:txBody>
      </p:sp>
      <p:sp>
        <p:nvSpPr>
          <p:cNvPr id="37" name="Rectangle 3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실행 프레임워크(권장 루틴)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10908792" cy="448056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10908792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005840" y="3108960"/>
            <a:ext cx="10241280" cy="54864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566672" y="2788920"/>
            <a:ext cx="585216" cy="585216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1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1861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6375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5519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업무 3개(메일/요약/일정)를 선정</a:t>
            </a:r>
          </a:p>
        </p:txBody>
      </p:sp>
      <p:sp>
        <p:nvSpPr>
          <p:cNvPr id="14" name="Oval 13"/>
          <p:cNvSpPr/>
          <p:nvPr/>
        </p:nvSpPr>
        <p:spPr>
          <a:xfrm>
            <a:off x="3273552" y="2788920"/>
            <a:ext cx="585216" cy="585216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2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82549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277063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86207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각 업무의 ‘좋은 예’ 1개 수집</a:t>
            </a:r>
          </a:p>
        </p:txBody>
      </p:sp>
      <p:sp>
        <p:nvSpPr>
          <p:cNvPr id="18" name="Oval 17"/>
          <p:cNvSpPr/>
          <p:nvPr/>
        </p:nvSpPr>
        <p:spPr>
          <a:xfrm>
            <a:off x="4980432" y="2788920"/>
            <a:ext cx="585216" cy="585216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3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3237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447751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6895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AI에 초안 생성(형식 지정)</a:t>
            </a:r>
          </a:p>
        </p:txBody>
      </p:sp>
      <p:sp>
        <p:nvSpPr>
          <p:cNvPr id="22" name="Oval 21"/>
          <p:cNvSpPr/>
          <p:nvPr/>
        </p:nvSpPr>
        <p:spPr>
          <a:xfrm>
            <a:off x="6687312" y="2788920"/>
            <a:ext cx="585216" cy="585216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4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3925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618439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27583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검토 체크리스트로 빠르게 수정</a:t>
            </a:r>
          </a:p>
        </p:txBody>
      </p:sp>
      <p:sp>
        <p:nvSpPr>
          <p:cNvPr id="26" name="Oval 25"/>
          <p:cNvSpPr/>
          <p:nvPr/>
        </p:nvSpPr>
        <p:spPr>
          <a:xfrm>
            <a:off x="8394192" y="2788920"/>
            <a:ext cx="585216" cy="585216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5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94613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789127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98271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템플릿 저장(제목/용도/변수)</a:t>
            </a:r>
          </a:p>
        </p:txBody>
      </p:sp>
      <p:sp>
        <p:nvSpPr>
          <p:cNvPr id="30" name="Oval 29"/>
          <p:cNvSpPr/>
          <p:nvPr/>
        </p:nvSpPr>
        <p:spPr>
          <a:xfrm>
            <a:off x="10101072" y="2788920"/>
            <a:ext cx="585216" cy="585216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6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965301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959815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68959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주 1회 성과 기록(분 단위)</a:t>
            </a:r>
          </a:p>
        </p:txBody>
      </p:sp>
      <p:sp>
        <p:nvSpPr>
          <p:cNvPr id="34" name="Rectangle 33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좋은 예 vs 나쁜 예 (짧은 비교)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22706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17320"/>
            <a:ext cx="5376672" cy="822960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172200" y="1417320"/>
            <a:ext cx="5376672" cy="822960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080" y="1417320"/>
            <a:ext cx="5376672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72200" y="1417320"/>
            <a:ext cx="5376672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60120" y="1618488"/>
            <a:ext cx="411480" cy="411480"/>
          </a:xfrm>
          <a:prstGeom prst="ellipse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D4ED8"/>
                </a:solidFill>
                <a:latin typeface="Apple SD Gothic Neo"/>
              </a:rPr>
              <a:t>!</a:t>
            </a:r>
          </a:p>
        </p:txBody>
      </p:sp>
      <p:sp>
        <p:nvSpPr>
          <p:cNvPr id="16" name="Oval 15"/>
          <p:cNvSpPr/>
          <p:nvPr/>
        </p:nvSpPr>
        <p:spPr>
          <a:xfrm>
            <a:off x="6492240" y="1618488"/>
            <a:ext cx="411480" cy="411480"/>
          </a:xfrm>
          <a:prstGeom prst="ellipse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65F46"/>
                </a:solidFill>
                <a:latin typeface="Apple SD Gothic Neo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좋은 예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9516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나쁜 예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메일: 대상/목적/톤/요청사항이 명확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요약: 결론+액션 아이템 중심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일정: 우선순위/제약(가능시간) 포함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체크리스트: 누락 질문 포함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‘메일 써줘’만 요청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회의 원문 그대로 장문 요약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일정 제약 없이 ‘잡아줘’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검증 없이 바로 전송</a:t>
            </a:r>
          </a:p>
        </p:txBody>
      </p:sp>
      <p:sp>
        <p:nvSpPr>
          <p:cNvPr id="21" name="Oval 20"/>
          <p:cNvSpPr/>
          <p:nvPr/>
        </p:nvSpPr>
        <p:spPr>
          <a:xfrm>
            <a:off x="5532120" y="3337560"/>
            <a:ext cx="685800" cy="685800"/>
          </a:xfrm>
          <a:prstGeom prst="ellipse">
            <a:avLst/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E5E7EB"/>
                </a:solidFill>
                <a:latin typeface="Apple SD Gothic Neo"/>
              </a:rPr>
              <a:t>VS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자주 하는 실수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형식 없이 장문 생성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변수(대상/날짜/숫자) 관리 안 함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검토 없이 외부 발송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템플릿을 저장하지 않음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자동화를 먼저 하고 목적을 놓침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F0B43B"/>
                </a:solidFill>
                <a:latin typeface="Apple SD Gothic Neo"/>
              </a:rPr>
              <a:t>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사례로 이해하는 적용 가이드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참여형 활동 없이도 이해되는 예시 중심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사례 1) 3분 만에 ‘메일 초안’ 만들기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◆  CASE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38074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32588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325880" y="173736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5448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요청의 역할/관점: 비즈니스 이메일 작성 전문가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77570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72084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173736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4944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핵심 입력 요소: 목적·대상·제약·데이터·출력 형식(표/목차/분량)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38074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32588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325880" y="274320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55448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출력 통제: 결론 먼저, 근거/리스크를 함께 요청하면 품질이 안정화됨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77570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72084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720840" y="274320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4944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짧은 예시 문장(참고): "수신자는 [직급/관계], 목적은 [목적]이야. / 배경: [상황 2~3줄]"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38074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132588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325880" y="374904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55448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수신자 관계를 꼭 명시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7570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72084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720840" y="374904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94944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요청사항은 번호로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380744" y="480974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1325880" y="475488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1325880" y="475488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554480" y="491947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마감일/다음 행동을 명확히</a:t>
            </a:r>
          </a:p>
        </p:txBody>
      </p:sp>
      <p:sp>
        <p:nvSpPr>
          <p:cNvPr id="41" name="Rectangle 4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사례 2) 회의록을 ‘결정+액션’으로 압축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◆  CASE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38074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32588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325880" y="173736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5448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요청의 역할/관점: 회의록 정리 비서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77570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72084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173736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4944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핵심 입력 요소: 목적·대상·제약·데이터·출력 형식(표/목차/분량)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38074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32588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325880" y="274320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55448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출력 통제: 결론 먼저, 근거/리스크를 함께 요청하면 품질이 안정화됨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77570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72084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720840" y="274320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4944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짧은 예시 문장(참고): "아래 회의 메모를 읽고 다음 형식으로 정리해줘. / 1) 결론/결정사항(최대 5개)"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38074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132588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325880" y="374904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55448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액션은 ‘담당/기한’이 핵심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7570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72084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720840" y="374904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94944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리스크를 같이 뽑으면 누락↓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380744" y="480974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1325880" y="475488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1325880" y="475488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554480" y="491947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다음 아젠다로 회의 품질↑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5개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46" name="Rectangle 45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Before / After (시간 절감 예시)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10908792" cy="448056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10908792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40080" y="1417320"/>
            <a:ext cx="10908792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22960" y="1581912"/>
            <a:ext cx="502920" cy="502920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▦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960120" y="1737360"/>
          <a:ext cx="10268712" cy="3154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7178"/>
                <a:gridCol w="2567178"/>
                <a:gridCol w="2567178"/>
                <a:gridCol w="2567178"/>
              </a:tblGrid>
              <a:tr h="630936">
                <a:tc>
                  <a:txBody>
                    <a:bodyPr/>
                    <a:lstStyle/>
                    <a:p>
                      <a:pPr algn="ctr"/>
                      <a:r>
                        <a:rPr b="1" sz="1400">
                          <a:solidFill>
                            <a:srgbClr val="FFFFFF"/>
                          </a:solidFill>
                          <a:latin typeface="Apple SD Gothic Neo"/>
                        </a:rPr>
                        <a:t>업무</a:t>
                      </a:r>
                    </a:p>
                  </a:txBody>
                  <a:tcPr>
                    <a:solidFill>
                      <a:srgbClr val="142A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b="1" sz="1400">
                          <a:solidFill>
                            <a:srgbClr val="FFFFFF"/>
                          </a:solidFill>
                          <a:latin typeface="Apple SD Gothic Neo"/>
                        </a:rPr>
                        <a:t>기존</a:t>
                      </a:r>
                    </a:p>
                  </a:txBody>
                  <a:tcPr>
                    <a:solidFill>
                      <a:srgbClr val="142A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b="1" sz="1400">
                          <a:solidFill>
                            <a:srgbClr val="FFFFFF"/>
                          </a:solidFill>
                          <a:latin typeface="Apple SD Gothic Neo"/>
                        </a:rPr>
                        <a:t>AI 협업</a:t>
                      </a:r>
                    </a:p>
                  </a:txBody>
                  <a:tcPr>
                    <a:solidFill>
                      <a:srgbClr val="142A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b="1" sz="1400">
                          <a:solidFill>
                            <a:srgbClr val="FFFFFF"/>
                          </a:solidFill>
                          <a:latin typeface="Apple SD Gothic Neo"/>
                        </a:rPr>
                        <a:t>절감</a:t>
                      </a:r>
                    </a:p>
                  </a:txBody>
                  <a:tcPr>
                    <a:solidFill>
                      <a:srgbClr val="166534"/>
                    </a:solidFill>
                  </a:tcPr>
                </a:tc>
              </a:tr>
              <a:tr h="630936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메일 초안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20분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5분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15분</a:t>
                      </a:r>
                    </a:p>
                  </a:txBody>
                  <a:tcPr>
                    <a:solidFill>
                      <a:srgbClr val="F0FDF4"/>
                    </a:solidFill>
                  </a:tcPr>
                </a:tc>
              </a:tr>
              <a:tr h="630936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회의록 요약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40분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12분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28분</a:t>
                      </a:r>
                    </a:p>
                  </a:txBody>
                  <a:tcPr>
                    <a:solidFill>
                      <a:srgbClr val="ECFDF5"/>
                    </a:solidFill>
                  </a:tcPr>
                </a:tc>
              </a:tr>
              <a:tr h="630936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일정 조율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15분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5분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10분</a:t>
                      </a:r>
                    </a:p>
                  </a:txBody>
                  <a:tcPr>
                    <a:solidFill>
                      <a:srgbClr val="F0FDF4"/>
                    </a:solidFill>
                  </a:tcPr>
                </a:tc>
              </a:tr>
              <a:tr h="630936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보고서 1p 요약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60분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20분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40분</a:t>
                      </a:r>
                    </a:p>
                  </a:txBody>
                  <a:tcPr>
                    <a:solidFill>
                      <a:srgbClr val="ECFDF5"/>
                    </a:solidFill>
                  </a:tcPr>
                </a:tc>
              </a:tr>
            </a:tbl>
          </a:graphicData>
        </a:graphic>
      </p:graphicFrame>
      <p:sp>
        <p:nvSpPr>
          <p:cNvPr id="12" name="Rounded Rectangle 11"/>
          <p:cNvSpPr/>
          <p:nvPr/>
        </p:nvSpPr>
        <p:spPr>
          <a:xfrm>
            <a:off x="640080" y="5056632"/>
            <a:ext cx="10908792" cy="786384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60120" y="5166360"/>
            <a:ext cx="1828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1F2937"/>
                </a:solidFill>
                <a:latin typeface="Apple SD Gothic Neo"/>
              </a:rPr>
              <a:t>Mini Chart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880360" y="5221224"/>
            <a:ext cx="201168" cy="128016"/>
          </a:xfrm>
          <a:prstGeom prst="roundRect">
            <a:avLst/>
          </a:prstGeom>
          <a:solidFill>
            <a:srgbClr val="94A3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136392" y="5157216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기존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206240" y="5221224"/>
            <a:ext cx="201168" cy="128016"/>
          </a:xfrm>
          <a:prstGeom prst="round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462272" y="5157216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AI 협업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532120" y="5221224"/>
            <a:ext cx="201168" cy="128016"/>
          </a:xfrm>
          <a:prstGeom prst="round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788152" y="5157216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절감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0120" y="5349240"/>
            <a:ext cx="512064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1F2937"/>
                </a:solidFill>
                <a:latin typeface="Apple SD Gothic Neo"/>
              </a:rPr>
              <a:t>메일 초안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63640" y="5385816"/>
            <a:ext cx="2788920" cy="91440"/>
          </a:xfrm>
          <a:prstGeom prst="roundRect">
            <a:avLst/>
          </a:prstGeom>
          <a:solidFill>
            <a:srgbClr val="94A3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6263640" y="5495544"/>
            <a:ext cx="697230" cy="91440"/>
          </a:xfrm>
          <a:prstGeom prst="round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11914632" y="5358384"/>
            <a:ext cx="960120" cy="201168"/>
          </a:xfrm>
          <a:prstGeom prst="roundRect">
            <a:avLst/>
          </a:prstGeom>
          <a:solidFill>
            <a:srgbClr val="DCFC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66534"/>
                </a:solidFill>
                <a:latin typeface="Apple SD Gothic Neo"/>
              </a:rPr>
              <a:t>-15분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0120" y="5586984"/>
            <a:ext cx="512064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1F2937"/>
                </a:solidFill>
                <a:latin typeface="Apple SD Gothic Neo"/>
              </a:rPr>
              <a:t>회의록 요약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263640" y="5623560"/>
            <a:ext cx="5577840" cy="91440"/>
          </a:xfrm>
          <a:prstGeom prst="roundRect">
            <a:avLst/>
          </a:prstGeom>
          <a:solidFill>
            <a:srgbClr val="94A3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263640" y="5733288"/>
            <a:ext cx="1673352" cy="91440"/>
          </a:xfrm>
          <a:prstGeom prst="round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11914632" y="5596128"/>
            <a:ext cx="960120" cy="201168"/>
          </a:xfrm>
          <a:prstGeom prst="roundRect">
            <a:avLst/>
          </a:prstGeom>
          <a:solidFill>
            <a:srgbClr val="DCFC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66534"/>
                </a:solidFill>
                <a:latin typeface="Apple SD Gothic Neo"/>
              </a:rPr>
              <a:t>-28분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60120" y="5824728"/>
            <a:ext cx="512064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1F2937"/>
                </a:solidFill>
                <a:latin typeface="Apple SD Gothic Neo"/>
              </a:rPr>
              <a:t>일정 조율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263640" y="5861304"/>
            <a:ext cx="2091690" cy="91440"/>
          </a:xfrm>
          <a:prstGeom prst="roundRect">
            <a:avLst/>
          </a:prstGeom>
          <a:solidFill>
            <a:srgbClr val="94A3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6263640" y="5971032"/>
            <a:ext cx="697230" cy="91440"/>
          </a:xfrm>
          <a:prstGeom prst="round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11914632" y="5833872"/>
            <a:ext cx="960120" cy="201168"/>
          </a:xfrm>
          <a:prstGeom prst="roundRect">
            <a:avLst/>
          </a:prstGeom>
          <a:solidFill>
            <a:srgbClr val="DCFC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66534"/>
                </a:solidFill>
                <a:latin typeface="Apple SD Gothic Neo"/>
              </a:rPr>
              <a:t>-10분</a:t>
            </a:r>
          </a:p>
        </p:txBody>
      </p:sp>
      <p:sp>
        <p:nvSpPr>
          <p:cNvPr id="32" name="Rectangle 3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결과 품질 검증 체크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사실/수치/고유명사는 원문 대조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누락된 가정이 없는지 질문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대안 2개 이상 비교 요청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리스크/반론을 함께 요청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2개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F0B43B"/>
                </a:solidFill>
                <a:latin typeface="Apple SD Gothic Neo"/>
              </a:rPr>
              <a:t>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리스크 &amp; 체크리스트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안전하게, 팀 단위로 굴리기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리스크와 완화 전략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22706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17320"/>
            <a:ext cx="5376672" cy="822960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172200" y="1417320"/>
            <a:ext cx="5376672" cy="822960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080" y="1417320"/>
            <a:ext cx="5376672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72200" y="1417320"/>
            <a:ext cx="5376672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60120" y="1618488"/>
            <a:ext cx="411480" cy="411480"/>
          </a:xfrm>
          <a:prstGeom prst="ellipse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D4ED8"/>
                </a:solidFill>
                <a:latin typeface="Apple SD Gothic Neo"/>
              </a:rPr>
              <a:t>!</a:t>
            </a:r>
          </a:p>
        </p:txBody>
      </p:sp>
      <p:sp>
        <p:nvSpPr>
          <p:cNvPr id="16" name="Oval 15"/>
          <p:cNvSpPr/>
          <p:nvPr/>
        </p:nvSpPr>
        <p:spPr>
          <a:xfrm>
            <a:off x="6492240" y="1618488"/>
            <a:ext cx="411480" cy="411480"/>
          </a:xfrm>
          <a:prstGeom prst="ellipse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65F46"/>
                </a:solidFill>
                <a:latin typeface="Apple SD Gothic Neo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리스크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9516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완화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품질 미검증 상태로 외부 전송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민감정보 포함 가능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톤/표현 오류로 오해 발생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자동화 실패(중복/오작동)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발송 전 체크리스트(수신자/톤/숫자)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가명화/요약 후 입력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표준 템플릿 사용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자동화는 작은 범위부터 단계적</a:t>
            </a:r>
          </a:p>
        </p:txBody>
      </p:sp>
      <p:sp>
        <p:nvSpPr>
          <p:cNvPr id="21" name="Oval 20"/>
          <p:cNvSpPr/>
          <p:nvPr/>
        </p:nvSpPr>
        <p:spPr>
          <a:xfrm>
            <a:off x="5532120" y="3337560"/>
            <a:ext cx="685800" cy="685800"/>
          </a:xfrm>
          <a:prstGeom prst="ellipse">
            <a:avLst/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E5E7EB"/>
                </a:solidFill>
                <a:latin typeface="Apple SD Gothic Neo"/>
              </a:rPr>
              <a:t>VS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체크리스트(현업 적용용)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✓  CHECK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메일 목적/요청/기한이 명확한가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수치/날짜/이름을 원문 대조했나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민감정보가 포함되지 않았나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액션 아이템 담당/기한이 있는가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템플릿으로 저장했나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팀 적용(롤아웃) 방법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◆  CASE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팀 공통 템플릿(메일/회의록) 배포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주간 ‘절감시간’ 공유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좋은 결과는 예시로 축적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오해/실수 사례도 같이 공유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F0B43B"/>
                </a:solidFill>
                <a:latin typeface="Apple SD Gothic Neo"/>
              </a:rPr>
              <a:t>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요약 &amp; 다음 행동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오늘부터 1개만 실행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핵심 요약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≡  SUMMARY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루틴 업무는 AI가 가장 잘 도와주는 영역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핵심은 ‘형식 지정 + 검증’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절감시간을 측정하면 확산이 빨라진다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오늘 행동: 메일/회의록 템플릿 1개씩 저장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1개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23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