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[오프닝] 안녕하세요. 오늘 강의 주제는 'AI 시대의 커리어 생존 전략 - AI와 공존하는 전문가 되기'입니다.</a:t>
            </a:r>
          </a:p>
          <a:p/>
          <a:p>
            <a:r>
              <a:t>이 주제는 리더십 분과와 실무자 분들 모두에게, 우리 조직이 AI를 어떻게 도입하고 운영할지 방향을 잡는 데 도움이 되도록 구성했습니다. 오늘은 참여형 활동 없이 진행합니다. 대신 사례 해설과 체크리스트, 적용 시 유의할 점을 중심으로 정리해서, 들어가셔서 바로 팀 단위로 논의할 수 있는 요약본을 가져가시는 것이 목표입니다.</a:t>
            </a:r>
          </a:p>
          <a:p/>
          <a:p>
            <a:r>
              <a:t>[목표] 30분 안에 다섯 가지를 짚고 넘어갑니다. 첫째, 왜 이 주제가 중요한지, 둘째, 반드시 지켜야 할 핵심 원칙과 개념, 셋째, 실제 사례를 통해 적용 포인트를 이해하고, 넷째, 리스크와 대응·체크리스트, 마지막으로 오늘부터 실행할 다음 행동 하나까지요. 각 파트에서 핵심만 짚고 넘어가겠습니다.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[전체 구성] 오늘 흐름은 다섯 파트로 이어집니다.</a:t>
            </a:r>
          </a:p>
          <a:p/>
          <a:p>
            <a:r>
              <a:t>  · 1) 왜 필요한가</a:t>
            </a:r>
          </a:p>
          <a:p>
            <a:r>
              <a:t>  · 2) 핵심 개념/원칙</a:t>
            </a:r>
          </a:p>
          <a:p>
            <a:r>
              <a:t>  · 3) 사례로 이해하는 적용 가이드</a:t>
            </a:r>
          </a:p>
          <a:p>
            <a:r>
              <a:t>  · 4) 리스크/체크리스트</a:t>
            </a:r>
          </a:p>
          <a:p>
            <a:r>
              <a:t>  · 5) 요약 &amp; 다음 행동</a:t>
            </a:r>
          </a:p>
          <a:p/>
          <a:p>
            <a:r>
              <a:t>첫 번째 파트에서는 이 주제를 왜 알아야 하는지, 리더십 관점과 실무자 관점에서 각각 짚겠습니다. 두 번째에서는 핵심 개념과 원칙, 실행할 때 지켜야 할 프레임워크와 좋은 예·나쁜 예를 비교합니다. 세 번째에서는 실무에 가깝게, 사례 두 가지를 해설해서 적용 포인트를 이해하시고, 표나 체크리스트로 정리된 내용을 함께 보겠습니다. 네 번째에서는 리스크와 완화 전략, 현업 적용용 체크리스트, 팀 단위 롤아웃 방법을 다룹니다. 마지막 파트에서는 오늘 내용을 요약하고, 오늘부터 하나만 실행할 다음 행동을 제안합니다.</a:t>
            </a:r>
          </a:p>
          <a:p/>
          <a:p>
            <a:r>
              <a:t>[안내] 참여형 활동은 없고, 강의와 사례 해설, 체크리스트 중심으로 진행하니 편하게 들으시면 됩니다. 슬라이드와 발표자 노트를 나중에 공유하시면 팀 회의에서 그대로 활용하실 수 있습니다.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이제 '1. 왜 이 주제를 이해해야 하나' 파트로 넘어가겠습니다. 부제는 '리더십부터 실무자까지'입니다. 이 파트에서는 핵심 메시지를 먼저 정리한 뒤, 구체적인 사례나 체크리스트로 이어가겠습니다. 슬라이드에 나온 항목을 하나씩 보면서, 현업에 가져다 쓸 때 참고할 만한 점을 말씀드리겠습니다.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슬라이드에서는 '리더십 관점: 왜 중요한가'를 정리했습니다. 뒤에 나오는 사례와 체크리스트를 '우리 조직에 왜, 어떻게 쓰면 좋은지'와 연결해 들으시면 됩니다.</a:t>
            </a:r>
          </a:p>
          <a:p/>
          <a:p>
            <a:r>
              <a:t>  · 먼저 역량 변화는 인력 전략(채용/교육/평가)으로 연결</a:t>
            </a:r>
          </a:p>
          <a:p>
            <a:r>
              <a:t>    이 한 줄이 뒤에 나오는 사례와 체크리스트의 출발점이 됩니다.</a:t>
            </a:r>
          </a:p>
          <a:p>
            <a:r>
              <a:t>  · 두 번째로 AI 활용 격차는 조직 리스크(성과 편차)</a:t>
            </a:r>
          </a:p>
          <a:p>
            <a:r>
              <a:t>    많은 기업이 도입과 함께 보안·규정·품질 관리 방안을 같이 정비했습니다. 도입만큼 관리가 중요합니다.</a:t>
            </a:r>
          </a:p>
          <a:p>
            <a:r>
              <a:t>  · 또한 직무 재설계가 필요(업무 구조 변화)</a:t>
            </a:r>
          </a:p>
          <a:p>
            <a:r>
              <a:t>    사례를 볼 때 '무엇을 했는지'만 보지 말고, 도입 순서와 조건·실패 요인까지 보면 우리 조직에 적용할 때 참고할 게 많아집니다.</a:t>
            </a:r>
          </a:p>
          <a:p>
            <a:r>
              <a:t>  · 그리고 교육 로드맵이 있어야 불안이 줄어듦</a:t>
            </a:r>
          </a:p>
          <a:p>
            <a:r>
              <a:t>    이 부분을 놓치면 뒤에서 다루는 적용 가이드와 연결이 어려울 수 있습니다.</a:t>
            </a:r>
          </a:p>
          <a:p>
            <a:r>
              <a:t>  · 마지막으로 성과/성장 지표를 함께 설계해야 함</a:t>
            </a:r>
          </a:p>
          <a:p>
            <a:r>
              <a:t>    한 줄로 요약하면, '조직에 왜 필요하고 어떻게 쓰면 좋은지'가 드러납니다.</a:t>
            </a:r>
          </a:p>
          <a:p/>
          <a:p>
            <a:r>
              <a:t>다음 슬라이드에서는 실무자 관점에서 '무엇이 달라지나'를 이어가겠습니다.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슬라이드에서는 '실무자 관점: 무엇이 달라지나'를 정리했습니다. 뒤에 나오는 사례와 체크리스트를 '우리 조직에 왜, 어떻게 쓰면 좋은지'와 연결해 들으시면 됩니다.</a:t>
            </a:r>
          </a:p>
          <a:p/>
          <a:p>
            <a:r>
              <a:t>  · 먼저 AI가 바꾸는 건 ‘직무’보다 ‘업무’ 단위</a:t>
            </a:r>
          </a:p>
          <a:p>
            <a:r>
              <a:t>    이 한 줄이 뒤에 나오는 사례와 체크리스트의 출발점이 됩니다.</a:t>
            </a:r>
          </a:p>
          <a:p>
            <a:r>
              <a:t>  · 두 번째로 새 역량은 지금부터 쌓을수록 유리</a:t>
            </a:r>
          </a:p>
          <a:p>
            <a:r>
              <a:t>    구체적인 사례나 수치를 하나만 덧붙여 주면 청중이 '우리 일'로 받아들기 쉽습니다.</a:t>
            </a:r>
          </a:p>
          <a:p>
            <a:r>
              <a:t>  · 또한 AI는 나의 생산성을 올리는 레버리지</a:t>
            </a:r>
          </a:p>
          <a:p>
            <a:r>
              <a:t>    팀에서 논의할 때 이 포인트를 출발점으로 두면 방향이 잡힙니다.</a:t>
            </a:r>
          </a:p>
          <a:p>
            <a:r>
              <a:t>  · 그리고 소프트 스킬(문제정의/소통)이 더 중요</a:t>
            </a:r>
          </a:p>
          <a:p>
            <a:r>
              <a:t>    사례를 볼 때 '무엇을 했는지'만 보지 말고, 도입 순서와 조건·실패 요인까지 보면 우리 조직에 적용할 때 참고할 게 많아집니다.</a:t>
            </a:r>
          </a:p>
          <a:p>
            <a:r>
              <a:t>  · 마지막으로 학습 루틴을 만들면 커리어 불안이 줄어듦</a:t>
            </a:r>
          </a:p>
          <a:p>
            <a:r>
              <a:t>    한 줄로 요약하면, '조직에 왜 필요하고 어떻게 쓰면 좋은지'가 드러납니다.</a:t>
            </a:r>
          </a:p>
          <a:p/>
          <a:p>
            <a:r>
              <a:t>이어서 '흔한 오해 vs 현실'을 좌우로 비교해 보겠습니다.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슬라이드는 '흔한 오해 vs 현실'를 좌우로 대비한 겁니다.</a:t>
            </a:r>
          </a:p>
          <a:p/>
          <a:p>
            <a:r>
              <a:t>왼쪽 '오해'에는 이런 이야기가 많습니다. AI 때문에 내 커리어는 끝이다; 기술만 배우면 된다; 도구를 하나만 익히면 된다; 학습은 시간이 있을 때 한다</a:t>
            </a:r>
          </a:p>
          <a:p/>
          <a:p>
            <a:r>
              <a:t>오른쪽 '현실'에는 이렇게 정리할 수 있습니다. 업무 재구성으로 역할이 진화; 문제정의/검증/의사결정이 핵심; 도구는 바뀌고 원칙은 남는다; 매주 작은 학습이 장기 경쟁력</a:t>
            </a:r>
          </a:p>
          <a:p/>
          <a:p>
            <a:r>
              <a:t>실제로 많은 팀이 오른쪽 내용을 기준으로 표준을 잡고, 왼쪽에 해당하는 말이 나오면 오른쪽처럼 보정해 가는 방식을 씁니다.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슬라이드에서는 '기대 효과(정량/정성)'를 정리했습니다. 뒤에 나오는 사례와 체크리스트를 '우리 조직에 왜, 어떻게 쓰면 좋은지'와 연결해 들으시면 됩니다.</a:t>
            </a:r>
          </a:p>
          <a:p/>
          <a:p>
            <a:r>
              <a:t>  · 먼저 업무 속도↑로 ‘고부가가치’에 시간 투자</a:t>
            </a:r>
          </a:p>
          <a:p>
            <a:r>
              <a:t>    어디부터 손댈지·예산을 얼마 쓸지 논의할 때 사례와 수치를 근거로 제시하면 설득이 쉬운 경우가 많습니다.</a:t>
            </a:r>
          </a:p>
          <a:p>
            <a:r>
              <a:t>  · 두 번째로 학습 속도↑(자료/요약/초안)</a:t>
            </a:r>
          </a:p>
          <a:p>
            <a:r>
              <a:t>    우선순위 도출, 실행 속도 향상, 리스크 사전 인지 같은 효과를 목표로 두는 사례가 많습니다.</a:t>
            </a:r>
          </a:p>
          <a:p>
            <a:r>
              <a:t>  · 또한 커리어 이동성↑(스킬 포트폴리오)</a:t>
            </a:r>
          </a:p>
          <a:p>
            <a:r>
              <a:t>    팀에서 논의할 때 이 포인트를 출발점으로 두면 방향이 잡힙니다.</a:t>
            </a:r>
          </a:p>
          <a:p>
            <a:r>
              <a:t>  · 그리고 성과 가시화(KPI) 쉬움</a:t>
            </a:r>
          </a:p>
          <a:p>
            <a:r>
              <a:t>    이 부분을 놓치면 뒤에서 다루는 적용 가이드와 연결이 어려울 수 있습니다.</a:t>
            </a:r>
          </a:p>
          <a:p>
            <a:r>
              <a:t>  · 마지막으로 불안↓ 자신감↑</a:t>
            </a:r>
          </a:p>
          <a:p>
            <a:r>
              <a:t>    한 줄로 요약하면, '조직에 왜 필요하고 어떻게 쓰면 좋은지'가 드러납니다.</a:t>
            </a:r>
          </a:p>
          <a:p/>
          <a:p>
            <a:r>
              <a:t>이어서 Part 2 핵심 개념과 원칙으로 넘어가겠습니다.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이제 '2. 핵심 개념과 원칙' 파트로 넘어가겠습니다. 부제는 '이것만 지키면 실패 확률이 줄어든다'입니다. 이 파트에서는 핵심 메시지를 먼저 정리한 뒤, 구체적인 사례나 체크리스트로 이어가겠습니다. 슬라이드에 나온 항목을 하나씩 보면서, 현업에 가져다 쓸 때 참고할 만한 점을 말씀드리겠습니다.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슬라이드에서는 '핵심 개념 6가지'를 정리했습니다. 뒤에 나오는 사례와 체크리스트를 '우리 조직에 왜, 어떻게 쓰면 좋은지'와 연결해 들으시면 됩니다.</a:t>
            </a:r>
          </a:p>
          <a:p/>
          <a:p>
            <a:r>
              <a:t>  · 먼저 T자형 역량: 도메인 깊이 + AI 활용</a:t>
            </a:r>
          </a:p>
          <a:p>
            <a:r>
              <a:t>    이 한 줄이 뒤에 나오는 사례와 체크리스트의 출발점이 됩니다.</a:t>
            </a:r>
          </a:p>
          <a:p>
            <a:r>
              <a:t>  · 두 번째로 문제정의/목표설정</a:t>
            </a:r>
          </a:p>
          <a:p>
            <a:r>
              <a:t>    구체적인 사례나 수치를 하나만 덧붙여 주면 청중이 '우리 일'로 받아들기 쉽습니다.</a:t>
            </a:r>
          </a:p>
          <a:p>
            <a:r>
              <a:t>  · 또한 프롬프트/워크플로우 설계</a:t>
            </a:r>
          </a:p>
          <a:p>
            <a:r>
              <a:t>    팀에서 논의할 때 이 포인트를 출발점으로 두면 방향이 잡힙니다.</a:t>
            </a:r>
          </a:p>
          <a:p>
            <a:r>
              <a:t>  · 그리고 검증/리스크 관리</a:t>
            </a:r>
          </a:p>
          <a:p>
            <a:r>
              <a:t>    많은 기업이 도입과 함께 보안·규정·품질 관리 방안을 같이 정비했습니다. 도입만큼 관리가 중요합니다.</a:t>
            </a:r>
          </a:p>
          <a:p>
            <a:r>
              <a:t>  · 마지막으로 협업/커뮤니케이션</a:t>
            </a:r>
          </a:p>
          <a:p>
            <a:r>
              <a:t>    한 줄로 요약하면, '조직에 왜 필요하고 어떻게 쓰면 좋은지'가 드러납니다.</a:t>
            </a:r>
          </a:p>
          <a:p>
            <a:r>
              <a:t>  · 학습 루틴(포트폴리오)</a:t>
            </a:r>
          </a:p>
          <a:p>
            <a:r>
              <a:t>    이 한 줄이 뒤에 나오는 사례와 체크리스트의 출발점이 됩니다.</a:t>
            </a:r>
          </a:p>
          <a:p/>
          <a:p>
            <a:r>
              <a:t>다음은 실행 프레임워크, 즉 권장 루틴을 단계별로 보겠습니다.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슬라이드는 '실행 프레임워크(권장 루틴)'를 단계별로 정리한 겁니다. 팀에서 새로 시작할 때 이 순서를 템플릿으로 쓰는 경우가 많습니다.</a:t>
            </a:r>
          </a:p>
          <a:p/>
          <a:p>
            <a:r>
              <a:t>  1단계: 내 업무를 ‘대체/증폭/신규’로 분류</a:t>
            </a:r>
          </a:p>
          <a:p>
            <a:r>
              <a:t>    많은 사례에서 이 단계를 건너뛰었다가 뒤에서 재정비한 경우가 있습니다. 순서를 지키는 편이 안전합니다.</a:t>
            </a:r>
          </a:p>
          <a:p>
            <a:r>
              <a:t>  2단계: 증폭 영역 1개 선택</a:t>
            </a:r>
          </a:p>
          <a:p>
            <a:r>
              <a:t>    조건을 먼저 맞춰 둔 팀이 나중에 속도와 품질에서 유리한 경우가 많습니다.</a:t>
            </a:r>
          </a:p>
          <a:p>
            <a:r>
              <a:t>  3단계: 템플릿/체크리스트 구축</a:t>
            </a:r>
          </a:p>
          <a:p>
            <a:r>
              <a:t>    짧은 주기로 한 번 돌려 보는 방식이 장기 일정만 잡는 것보다 성공 비율이 높은 편입니다.</a:t>
            </a:r>
          </a:p>
          <a:p>
            <a:r>
              <a:t>  4단계: 결과를 포트폴리오로 기록</a:t>
            </a:r>
          </a:p>
          <a:p>
            <a:r>
              <a:t>    이 단계에서 나온 결과를 다음 단계 입력으로 쓰면 일관성이 생깁니다.</a:t>
            </a:r>
          </a:p>
          <a:p>
            <a:r>
              <a:t>  5단계: 피드백 받아 개선</a:t>
            </a:r>
          </a:p>
          <a:p>
            <a:r>
              <a:t>    측정 가능한 지표를 하나라도 두면 개선 여부를 판단하기 쉽습니다.</a:t>
            </a:r>
          </a:p>
          <a:p>
            <a:r>
              <a:t>  6단계: 3개월 단위 목표 재설정</a:t>
            </a:r>
          </a:p>
          <a:p>
            <a:r>
              <a:t>    많은 사례에서 이 단계를 건너뛰었다가 뒤에서 재정비한 경우가 있습니다. 순서를 지키는 편이 안전합니다.</a:t>
            </a:r>
          </a:p>
          <a:p/>
          <a:p>
            <a:r>
              <a:t>이 순서를 팀 체크리스트로 고정해 두면, 새로 참여하는 분도 같은 기준으로 따라할 수 있습니다.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슬라이드는 '좋은 예 vs 나쁜 예 (짧은 비교)'를 좌우로 대비한 겁니다.</a:t>
            </a:r>
          </a:p>
          <a:p/>
          <a:p>
            <a:r>
              <a:t>왼쪽 '좋은 예'에는 이런 이야기가 많습니다. 도메인 문제를 AI로 증폭; 검증/책임을 내가 갖는다; 학습을 루틴화; 성과를 기록한다</a:t>
            </a:r>
          </a:p>
          <a:p/>
          <a:p>
            <a:r>
              <a:t>오른쪽 '나쁜 예'에는 이렇게 정리할 수 있습니다. 도구만 따라하기; 검증 없이 복붙; 학습을 ‘나중에’로 미룸; 성과 기록 없음</a:t>
            </a:r>
          </a:p>
          <a:p/>
          <a:p>
            <a:r>
              <a:t>실제로 많은 팀이 오른쪽 내용을 기준으로 표준을 잡고, 왼쪽에 해당하는 말이 나오면 오른쪽처럼 보정해 가는 방식을 씁니다.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슬라이드에서는 '자주 하는 실수'를 정리했습니다. 뒤에 나오는 사례와 체크리스트를 '우리 조직에 왜, 어떻게 쓰면 좋은지'와 연결해 들으시면 됩니다.</a:t>
            </a:r>
          </a:p>
          <a:p/>
          <a:p>
            <a:r>
              <a:t>  · 먼저 기술만 보고 도메인 이해를 소홀</a:t>
            </a:r>
          </a:p>
          <a:p>
            <a:r>
              <a:t>    이 한 줄이 뒤에 나오는 사례와 체크리스트의 출발점이 됩니다.</a:t>
            </a:r>
          </a:p>
          <a:p>
            <a:r>
              <a:t>  · 두 번째로 학습 목표가 모호</a:t>
            </a:r>
          </a:p>
          <a:p>
            <a:r>
              <a:t>    구체적인 사례나 수치를 하나만 덧붙여 주면 청중이 '우리 일'로 받아들기 쉽습니다.</a:t>
            </a:r>
          </a:p>
          <a:p>
            <a:r>
              <a:t>  · 또한 성과/결과물을 남기지 않음</a:t>
            </a:r>
          </a:p>
          <a:p>
            <a:r>
              <a:t>    팀에서 논의할 때 이 포인트를 출발점으로 두면 방향이 잡힙니다.</a:t>
            </a:r>
          </a:p>
          <a:p>
            <a:r>
              <a:t>  · 그리고 보안/규정 무시</a:t>
            </a:r>
          </a:p>
          <a:p>
            <a:r>
              <a:t>    많은 기업이 도입과 함께 보안·규정·품질 관리 방안을 같이 정비했습니다. 도입만큼 관리가 중요합니다.</a:t>
            </a:r>
          </a:p>
          <a:p>
            <a:r>
              <a:t>  · 마지막으로 혼자만 쓰고 공유 안 함</a:t>
            </a:r>
          </a:p>
          <a:p>
            <a:r>
              <a:t>    한 줄로 요약하면, '조직에 왜 필요하고 어떻게 쓰면 좋은지'가 드러납니다.</a:t>
            </a:r>
          </a:p>
          <a:p/>
          <a:p>
            <a:r>
              <a:t>Part 3으로 넘어가서, 사례로 이해하는 적용 가이드를 다룹니다.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이제 '3. 사례로 이해하는 적용 가이드' 파트로 넘어가겠습니다. 부제는 '참여형 활동 없이도 이해되는 예시 중심'입니다. 이 파트에서는 핵심 메시지를 먼저 정리한 뒤, 구체적인 사례나 체크리스트로 이어가겠습니다. 슬라이드에 나온 항목을 하나씩 보면서, 현업에 가져다 쓸 때 참고할 만한 점을 말씀드리겠습니다.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슬라이드에서는 '사례 1) 내 직무 ‘업무 재구성’ 지도'를 정리했습니다. 뒤에 나오는 사례와 체크리스트를 '우리 조직에 왜, 어떻게 쓰면 좋은지'와 연결해 들으시면 됩니다.</a:t>
            </a:r>
          </a:p>
          <a:p/>
          <a:p>
            <a:r>
              <a:t>  · 먼저 요청의 역할/관점: 커리어 코치</a:t>
            </a:r>
          </a:p>
          <a:p>
            <a:r>
              <a:t>    이 한 줄이 뒤에 나오는 사례와 체크리스트의 출발점이 됩니다.</a:t>
            </a:r>
          </a:p>
          <a:p>
            <a:r>
              <a:t>  · 두 번째로 핵심 입력 요소: 목적·대상·제약·데이터·출력 형식(표/목차/분량)</a:t>
            </a:r>
          </a:p>
          <a:p>
            <a:r>
              <a:t>    데이터 인프라, 플랫폼 통합, 인재 양성이 같이 가는 사례가 많고, 이 세 축으로 보면 성패 요인이 잘 드러납니다.</a:t>
            </a:r>
          </a:p>
          <a:p>
            <a:r>
              <a:t>  · 또한 출력 통제: 결론 먼저, 근거/리스크를 함께 요청하면 품질이 안정화됨</a:t>
            </a:r>
          </a:p>
          <a:p>
            <a:r>
              <a:t>    어디부터 손댈지·예산을 얼마 쓸지 논의할 때 사례와 수치를 근거로 제시하면 설득이 쉬운 경우가 많습니다.</a:t>
            </a:r>
          </a:p>
          <a:p>
            <a:r>
              <a:t>  · 그리고 짧은 예시 문장(참고): "내 직무는 [직무]이고, 주요 업무는 아래 6개야. / - (업무 리스트)"</a:t>
            </a:r>
          </a:p>
          <a:p>
            <a:r>
              <a:t>    이 부분을 놓치면 뒤에서 다루는 적용 가이드와 연결이 어려울 수 있습니다.</a:t>
            </a:r>
          </a:p>
          <a:p>
            <a:r>
              <a:t>  · 마지막으로 포인트: 업무를 6개로 쪼개기</a:t>
            </a:r>
          </a:p>
          <a:p>
            <a:r>
              <a:t>    한 줄로 요약하면, '조직에 왜 필요하고 어떻게 쓰면 좋은지'가 드러납니다.</a:t>
            </a:r>
          </a:p>
          <a:p>
            <a:r>
              <a:t>  · 포인트: 증폭 2개만 선택</a:t>
            </a:r>
          </a:p>
          <a:p>
            <a:r>
              <a:t>    이 한 줄이 뒤에 나오는 사례와 체크리스트의 출발점이 됩니다.</a:t>
            </a:r>
          </a:p>
          <a:p>
            <a:r>
              <a:t>  · 포인트: 4주 계획은 작게</a:t>
            </a:r>
          </a:p>
          <a:p>
            <a:r>
              <a:t>    구체적인 사례나 수치를 하나만 덧붙여 주면 청중이 '우리 일'로 받아들기 쉽습니다.</a:t>
            </a:r>
          </a:p>
          <a:p/>
          <a:p>
            <a:r>
              <a:t>다음은 리스크와 체크리스트 파트로 이어가겠습니다.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슬라이드에서는 '사례 2) 역량 로드맵(회사 교육 연계) 만들기'를 정리했습니다. 뒤에 나오는 사례와 체크리스트를 '우리 조직에 왜, 어떻게 쓰면 좋은지'와 연결해 들으시면 됩니다.</a:t>
            </a:r>
          </a:p>
          <a:p/>
          <a:p>
            <a:r>
              <a:t>  · 먼저 요청의 역할/관점: 사내 교육 설계자</a:t>
            </a:r>
          </a:p>
          <a:p>
            <a:r>
              <a:t>    이 한 줄이 뒤에 나오는 사례와 체크리스트의 출발점이 됩니다.</a:t>
            </a:r>
          </a:p>
          <a:p>
            <a:r>
              <a:t>  · 두 번째로 핵심 입력 요소: 목적·대상·제약·데이터·출력 형식(표/목차/분량)</a:t>
            </a:r>
          </a:p>
          <a:p>
            <a:r>
              <a:t>    데이터 인프라, 플랫폼 통합, 인재 양성이 같이 가는 사례가 많고, 이 세 축으로 보면 성패 요인이 잘 드러납니다.</a:t>
            </a:r>
          </a:p>
          <a:p>
            <a:r>
              <a:t>  · 또한 출력 통제: 결론 먼저, 근거/리스크를 함께 요청하면 품질이 안정화됨</a:t>
            </a:r>
          </a:p>
          <a:p>
            <a:r>
              <a:t>    어디부터 손댈지·예산을 얼마 쓸지 논의할 때 사례와 수치를 근거로 제시하면 설득이 쉬운 경우가 많습니다.</a:t>
            </a:r>
          </a:p>
          <a:p>
            <a:r>
              <a:t>  · 그리고 짧은 예시 문장(참고): "대상: [직군/연차] / AI 시대 핵심 역량을 6개로 정리하고,"</a:t>
            </a:r>
          </a:p>
          <a:p>
            <a:r>
              <a:t>    이 부분을 놓치면 뒤에서 다루는 적용 가이드와 연결이 어려울 수 있습니다.</a:t>
            </a:r>
          </a:p>
          <a:p>
            <a:r>
              <a:t>  · 마지막으로 포인트: 적용은 ‘산출물’로</a:t>
            </a:r>
          </a:p>
          <a:p>
            <a:r>
              <a:t>    한 줄로 요약하면, '조직에 왜 필요하고 어떻게 쓰면 좋은지'가 드러납니다.</a:t>
            </a:r>
          </a:p>
          <a:p>
            <a:r>
              <a:t>  · 포인트: 지표는 측정 가능하게</a:t>
            </a:r>
          </a:p>
          <a:p>
            <a:r>
              <a:t>    이 한 줄이 뒤에 나오는 사례와 체크리스트의 출발점이 됩니다.</a:t>
            </a:r>
          </a:p>
          <a:p>
            <a:r>
              <a:t>  · 포인트: 직군/연차를 구체화</a:t>
            </a:r>
          </a:p>
          <a:p>
            <a:r>
              <a:t>    구체적인 사례나 수치를 하나만 덧붙여 주면 청중이 '우리 일'로 받아들기 쉽습니다.</a:t>
            </a:r>
          </a:p>
          <a:p/>
          <a:p>
            <a:r>
              <a:t>다음은 리스크와 체크리스트 파트로 이어가겠습니다.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표는 '역량 변화(예시)'를 정리한 겁니다. 열은 약해지는 역량, 강해지는 역량, 예시이고, 각 행은 비교할 항목 하나입니다.</a:t>
            </a:r>
          </a:p>
          <a:p/>
          <a:p>
            <a:r>
              <a:t>  예: 반복 문서 작성 | 문제 정의 | 요구사항 구조화</a:t>
            </a:r>
          </a:p>
          <a:p>
            <a:r>
              <a:t>  예: 단순 번역/요약 | 검증/리스크 | 팩트체크</a:t>
            </a:r>
          </a:p>
          <a:p>
            <a:r>
              <a:t>  예: 정해진 절차 수행 | 워크플로우 설계 | 자동화</a:t>
            </a:r>
          </a:p>
          <a:p/>
          <a:p>
            <a:r>
              <a:t>조건에 따라 값이 달라질 수 있으니, 수치나 기간은 회사 상황에 맞게 보정해 보시고, 팀에서 조건을 함께 확인하면 오해를 줄일 수 있습니다.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슬라이드에서는 '결과 품질 검증 체크'를 정리했습니다. 뒤에 나오는 사례와 체크리스트를 '우리 조직에 왜, 어떻게 쓰면 좋은지'와 연결해 들으시면 됩니다.</a:t>
            </a:r>
          </a:p>
          <a:p/>
          <a:p>
            <a:r>
              <a:t>  · 먼저 사실/수치/고유명사는 원문 대조</a:t>
            </a:r>
          </a:p>
          <a:p>
            <a:r>
              <a:t>    이 한 줄이 뒤에 나오는 사례와 체크리스트의 출발점이 됩니다.</a:t>
            </a:r>
          </a:p>
          <a:p>
            <a:r>
              <a:t>  · 두 번째로 누락된 가정이 없는지 질문</a:t>
            </a:r>
          </a:p>
          <a:p>
            <a:r>
              <a:t>    구체적인 사례나 수치를 하나만 덧붙여 주면 청중이 '우리 일'로 받아들기 쉽습니다.</a:t>
            </a:r>
          </a:p>
          <a:p>
            <a:r>
              <a:t>  · 또한 대안 2개 이상 비교 요청</a:t>
            </a:r>
          </a:p>
          <a:p>
            <a:r>
              <a:t>    팀에서 논의할 때 이 포인트를 출발점으로 두면 방향이 잡힙니다.</a:t>
            </a:r>
          </a:p>
          <a:p>
            <a:r>
              <a:t>  · 그리고 리스크/반론을 함께 요청</a:t>
            </a:r>
          </a:p>
          <a:p>
            <a:r>
              <a:t>    많은 기업이 도입과 함께 보안·규정·품질 관리 방안을 같이 정비했습니다. 도입만큼 관리가 중요합니다.</a:t>
            </a:r>
          </a:p>
          <a:p/>
          <a:p>
            <a:r>
              <a:t>다음은 리스크와 체크리스트 파트로 이어가겠습니다.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이제 '4. 리스크 &amp; 체크리스트' 파트로 넘어가겠습니다. 부제는 '안전하게, 팀 단위로 굴리기'입니다. 이 파트에서는 핵심 메시지를 먼저 정리한 뒤, 구체적인 사례나 체크리스트로 이어가겠습니다. 슬라이드에 나온 항목을 하나씩 보면서, 현업에 가져다 쓸 때 참고할 만한 점을 말씀드리겠습니다.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슬라이드는 '리스크와 완화 전략'를 좌우로 대비한 겁니다.</a:t>
            </a:r>
          </a:p>
          <a:p/>
          <a:p>
            <a:r>
              <a:t>왼쪽 '리스크'에는 이런 이야기가 많습니다. 불안/저항으로 학습 중단; 도구 변화에 피로; 성과 가시화 실패; 보안 리스크</a:t>
            </a:r>
          </a:p>
          <a:p/>
          <a:p>
            <a:r>
              <a:t>오른쪽 '완화'에는 이렇게 정리할 수 있습니다. 작은 목표/성공 경험 설계; 원칙 중심 학습; 포트폴리오로 성과 기록; 보안 체크리스트 내재화</a:t>
            </a:r>
          </a:p>
          <a:p/>
          <a:p>
            <a:r>
              <a:t>실제로 많은 팀이 오른쪽 내용을 기준으로 표준을 잡고, 왼쪽에 해당하는 말이 나오면 오른쪽처럼 보정해 가는 방식을 씁니다.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슬라이드에서는 '체크리스트(현업 적용용)'를 정리했습니다. 뒤에 나오는 사례와 체크리스트를 '우리 조직에 왜, 어떻게 쓰면 좋은지'와 연결해 들으시면 됩니다.</a:t>
            </a:r>
          </a:p>
          <a:p/>
          <a:p>
            <a:r>
              <a:t>  · 먼저 업무를 대체/증폭으로 분류했나</a:t>
            </a:r>
          </a:p>
          <a:p>
            <a:r>
              <a:t>    이 한 줄이 뒤에 나오는 사례와 체크리스트의 출발점이 됩니다.</a:t>
            </a:r>
          </a:p>
          <a:p>
            <a:r>
              <a:t>  · 두 번째로 증폭 2개 목표가 있는가</a:t>
            </a:r>
          </a:p>
          <a:p>
            <a:r>
              <a:t>    구체적인 사례나 수치를 하나만 덧붙여 주면 청중이 '우리 일'로 받아들기 쉽습니다.</a:t>
            </a:r>
          </a:p>
          <a:p>
            <a:r>
              <a:t>  · 또한 4주 적용 계획이 있는가</a:t>
            </a:r>
          </a:p>
          <a:p>
            <a:r>
              <a:t>    팀에서 논의할 때 이 포인트를 출발점으로 두면 방향이 잡힙니다.</a:t>
            </a:r>
          </a:p>
          <a:p>
            <a:r>
              <a:t>  · 그리고 성과 지표가 있는가</a:t>
            </a:r>
          </a:p>
          <a:p>
            <a:r>
              <a:t>    이 부분을 놓치면 뒤에서 다루는 적용 가이드와 연결이 어려울 수 있습니다.</a:t>
            </a:r>
          </a:p>
          <a:p>
            <a:r>
              <a:t>  · 마지막으로 산출물(포트폴리오)을 남겼나</a:t>
            </a:r>
          </a:p>
          <a:p>
            <a:r>
              <a:t>    한 줄로 요약하면, '조직에 왜 필요하고 어떻게 쓰면 좋은지'가 드러납니다.</a:t>
            </a:r>
          </a:p>
          <a:p/>
          <a:p>
            <a:r>
              <a:t>마지막으로 요약과 오늘부터 실행할 다음 행동을 정리하겠습니다.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슬라이드에서는 '팀 적용(롤아웃) 방법'를 정리했습니다. 뒤에 나오는 사례와 체크리스트를 '우리 조직에 왜, 어떻게 쓰면 좋은지'와 연결해 들으시면 됩니다.</a:t>
            </a:r>
          </a:p>
          <a:p/>
          <a:p>
            <a:r>
              <a:t>  · 먼저 팀별 학습 스프린트 운영</a:t>
            </a:r>
          </a:p>
          <a:p>
            <a:r>
              <a:t>    이 한 줄이 뒤에 나오는 사례와 체크리스트의 출발점이 됩니다.</a:t>
            </a:r>
          </a:p>
          <a:p>
            <a:r>
              <a:t>  · 두 번째로 산출물 데모/공유</a:t>
            </a:r>
          </a:p>
          <a:p>
            <a:r>
              <a:t>    구체적인 사례나 수치를 하나만 덧붙여 주면 청중이 '우리 일'로 받아들기 쉽습니다.</a:t>
            </a:r>
          </a:p>
          <a:p>
            <a:r>
              <a:t>  · 또한 멘토/리뷰 체계</a:t>
            </a:r>
          </a:p>
          <a:p>
            <a:r>
              <a:t>    팀에서 논의할 때 이 포인트를 출발점으로 두면 방향이 잡힙니다.</a:t>
            </a:r>
          </a:p>
          <a:p>
            <a:r>
              <a:t>  · 그리고 교육 로드맵 공개</a:t>
            </a:r>
          </a:p>
          <a:p>
            <a:r>
              <a:t>    이 부분을 놓치면 뒤에서 다루는 적용 가이드와 연결이 어려울 수 있습니다.</a:t>
            </a:r>
          </a:p>
          <a:p/>
          <a:p>
            <a:r>
              <a:t>마지막으로 요약과 오늘부터 실행할 다음 행동을 정리하겠습니다.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이제 '5. 요약 &amp; 다음 행동' 파트로 넘어가겠습니다. 부제는 '오늘부터 1개만 실행'입니다. 이 파트에서는 핵심 메시지를 먼저 정리한 뒤, 구체적인 사례나 체크리스트로 이어가겠습니다. 슬라이드에 나온 항목을 하나씩 보면서, 현업에 가져다 쓸 때 참고할 만한 점을 말씀드리겠습니다.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슬라이드에서는 '핵심 요약'를 정리했습니다. 뒤에 나오는 사례와 체크리스트를 '우리 조직에 왜, 어떻게 쓰면 좋은지'와 연결해 들으시면 됩니다.</a:t>
            </a:r>
          </a:p>
          <a:p/>
          <a:p>
            <a:r>
              <a:t>  · 먼저 AI 시대 핵심은 도구가 아니라 역량</a:t>
            </a:r>
          </a:p>
          <a:p>
            <a:r>
              <a:t>    이 한 줄이 뒤에 나오는 사례와 체크리스트의 출발점이 됩니다.</a:t>
            </a:r>
          </a:p>
          <a:p>
            <a:r>
              <a:t>  · 두 번째로 증폭 영역을 선택하고 루틴으로 학습</a:t>
            </a:r>
          </a:p>
          <a:p>
            <a:r>
              <a:t>    구체적인 사례나 수치를 하나만 덧붙여 주면 청중이 '우리 일'로 받아들기 쉽습니다.</a:t>
            </a:r>
          </a:p>
          <a:p>
            <a:r>
              <a:t>  · 또한 성과는 포트폴리오로 남긴다</a:t>
            </a:r>
          </a:p>
          <a:p>
            <a:r>
              <a:t>    팀에서 논의할 때 이 포인트를 출발점으로 두면 방향이 잡힙니다.</a:t>
            </a:r>
          </a:p>
          <a:p>
            <a:r>
              <a:t>  · 그리고 오늘 행동: 내 업무 6개를 대체/증폭으로 분류</a:t>
            </a:r>
          </a:p>
          <a:p>
            <a:r>
              <a:t>    이 부분을 놓치면 뒤에서 다루는 적용 가이드와 연결이 어려울 수 있습니다.</a:t>
            </a:r>
          </a:p>
          <a:p/>
          <a:p>
            <a:r>
              <a:t>다음 슬라이드에서 이어서 설명하겠습니다.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01D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058400" y="548640"/>
            <a:ext cx="1280160" cy="128016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235440" y="1554480"/>
            <a:ext cx="2011680" cy="201168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698480" y="2560320"/>
            <a:ext cx="1554480" cy="155448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5-Point Star 4"/>
          <p:cNvSpPr/>
          <p:nvPr/>
        </p:nvSpPr>
        <p:spPr>
          <a:xfrm>
            <a:off x="502920" y="594360"/>
            <a:ext cx="594360" cy="594360"/>
          </a:xfrm>
          <a:prstGeom prst="star5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3840480" y="411480"/>
            <a:ext cx="4480560" cy="411480"/>
          </a:xfrm>
          <a:prstGeom prst="roundRect">
            <a:avLst/>
          </a:prstGeom>
          <a:solidFill>
            <a:srgbClr val="2436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E5E7EB"/>
                </a:solidFill>
                <a:latin typeface="Apple SD Gothic Neo"/>
              </a:rPr>
              <a:t>자기계발 트랙</a:t>
            </a:r>
          </a:p>
        </p:txBody>
      </p:sp>
      <p:sp>
        <p:nvSpPr>
          <p:cNvPr id="7" name="Oval 6"/>
          <p:cNvSpPr/>
          <p:nvPr/>
        </p:nvSpPr>
        <p:spPr>
          <a:xfrm>
            <a:off x="5669280" y="1234440"/>
            <a:ext cx="822960" cy="82296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1965960"/>
            <a:ext cx="10360152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3800" b="1">
                <a:solidFill>
                  <a:srgbClr val="FFFFFF"/>
                </a:solidFill>
                <a:latin typeface="Apple SD Gothic Neo"/>
              </a:rPr>
              <a:t>AI 시대의 커리어 생존 전략 - AI와 공존하는 전문가 되기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88720" y="3657600"/>
            <a:ext cx="9875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>
                <a:solidFill>
                  <a:srgbClr val="E5E7EB"/>
                </a:solidFill>
                <a:latin typeface="Apple SD Gothic Neo"/>
              </a:rPr>
              <a:t>AX 전환 교육 (30분 / 20+ Slides)</a:t>
            </a:r>
          </a:p>
        </p:txBody>
      </p:sp>
      <p:sp>
        <p:nvSpPr>
          <p:cNvPr id="10" name="Rectangle 9"/>
          <p:cNvSpPr/>
          <p:nvPr/>
        </p:nvSpPr>
        <p:spPr>
          <a:xfrm>
            <a:off x="4480560" y="4160520"/>
            <a:ext cx="3200400" cy="73152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01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오늘의 흐름 (30분)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94944" y="1472184"/>
            <a:ext cx="10908792" cy="448056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40080" y="1417320"/>
            <a:ext cx="10908792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709928" y="2057400"/>
            <a:ext cx="640080" cy="64008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61288" y="2834640"/>
            <a:ext cx="1828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1F2937"/>
                </a:solidFill>
                <a:latin typeface="Apple SD Gothic Neo"/>
              </a:rPr>
              <a:t>왜 필요한가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350008" y="2359152"/>
            <a:ext cx="1408176" cy="45720"/>
          </a:xfrm>
          <a:prstGeom prst="round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3758184" y="2057400"/>
            <a:ext cx="640080" cy="64008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09544" y="2834640"/>
            <a:ext cx="1828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1F2937"/>
                </a:solidFill>
                <a:latin typeface="Apple SD Gothic Neo"/>
              </a:rPr>
              <a:t>핵심 개념/원칙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98264" y="2359152"/>
            <a:ext cx="1408176" cy="45720"/>
          </a:xfrm>
          <a:prstGeom prst="round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806440" y="2057400"/>
            <a:ext cx="640080" cy="64008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257800" y="2834640"/>
            <a:ext cx="1828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1F2937"/>
                </a:solidFill>
                <a:latin typeface="Apple SD Gothic Neo"/>
              </a:rPr>
              <a:t>사례로 이해하는 적용 가이드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46520" y="2359152"/>
            <a:ext cx="1408176" cy="45720"/>
          </a:xfrm>
          <a:prstGeom prst="round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7854696" y="2057400"/>
            <a:ext cx="640080" cy="64008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06056" y="2834640"/>
            <a:ext cx="1828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1F2937"/>
                </a:solidFill>
                <a:latin typeface="Apple SD Gothic Neo"/>
              </a:rPr>
              <a:t>리스크/체크리스트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494776" y="2359152"/>
            <a:ext cx="1408176" cy="45720"/>
          </a:xfrm>
          <a:prstGeom prst="round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902952" y="2057400"/>
            <a:ext cx="640080" cy="64008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354312" y="2834640"/>
            <a:ext cx="1828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1F2937"/>
                </a:solidFill>
                <a:latin typeface="Apple SD Gothic Neo"/>
              </a:rPr>
              <a:t>요약 &amp; 다음 행동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005840" y="5303520"/>
            <a:ext cx="10241280" cy="640080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234440" y="5422392"/>
            <a:ext cx="97840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1F2937"/>
                </a:solidFill>
                <a:latin typeface="Apple SD Gothic Neo"/>
              </a:rPr>
              <a:t>TIP: 각 파트는 5~7분 내로, 사례는 2개만 깊게 보면 충분합니다.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A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463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400" b="1">
                <a:solidFill>
                  <a:srgbClr val="F0B43B"/>
                </a:solidFill>
                <a:latin typeface="Apple SD Gothic Neo"/>
              </a:rPr>
              <a:t>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965960"/>
            <a:ext cx="9326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ple SD Gothic Neo"/>
              </a:rPr>
              <a:t>왜 이 주제를 이해해야 하나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29718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1D5DB"/>
                </a:solidFill>
                <a:latin typeface="Apple SD Gothic Neo"/>
              </a:rPr>
              <a:t>리더십부터 실무자까지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886200"/>
            <a:ext cx="3840480" cy="73152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24160" y="5486400"/>
            <a:ext cx="1828800" cy="1371600"/>
          </a:xfrm>
          <a:prstGeom prst="round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리더십 관점: 왜 중요한가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i  INFO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역량 변화는 인력 전략(채용/교육/평가)으로 연결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AI 활용 격차는 조직 리스크(성과 편차)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직무 재설계가 필요(업무 구조 변화)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교육 로드맵이 있어야 불안이 줄어듦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325880" y="4636008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617720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성과/성장 지표를 함께 설계해야 함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25880" y="5138928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실무자 관점: 무엇이 달라지나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i  INFO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AI가 바꾸는 건 ‘직무’보다 ‘업무’ 단위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새 역량은 지금부터 쌓을수록 유리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AI는 나의 생산성을 올리는 레버리지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소프트 스킬(문제정의/소통)이 더 중요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325880" y="4636008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617720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학습 루틴을 만들면 커리어 불안이 줄어듦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25880" y="5138928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흔한 오해 vs 현실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494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22706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17220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40080" y="1417320"/>
            <a:ext cx="5376672" cy="822960"/>
          </a:xfrm>
          <a:prstGeom prst="roundRect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172200" y="1417320"/>
            <a:ext cx="5376672" cy="822960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40080" y="1417320"/>
            <a:ext cx="5376672" cy="73152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172200" y="1417320"/>
            <a:ext cx="5376672" cy="73152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60120" y="1618488"/>
            <a:ext cx="411480" cy="411480"/>
          </a:xfrm>
          <a:prstGeom prst="ellipse">
            <a:avLst/>
          </a:prstGeom>
          <a:solidFill>
            <a:srgbClr val="DBEA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D4ED8"/>
                </a:solidFill>
                <a:latin typeface="Apple SD Gothic Neo"/>
              </a:rPr>
              <a:t>!</a:t>
            </a:r>
          </a:p>
        </p:txBody>
      </p:sp>
      <p:sp>
        <p:nvSpPr>
          <p:cNvPr id="16" name="Oval 15"/>
          <p:cNvSpPr/>
          <p:nvPr/>
        </p:nvSpPr>
        <p:spPr>
          <a:xfrm>
            <a:off x="6492240" y="1618488"/>
            <a:ext cx="411480" cy="411480"/>
          </a:xfrm>
          <a:prstGeom prst="ellipse">
            <a:avLst/>
          </a:prstGeom>
          <a:solidFill>
            <a:srgbClr val="D1FA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065F46"/>
                </a:solidFill>
                <a:latin typeface="Apple SD Gothic Neo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6304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오해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9516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현실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012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AI 때문에 내 커리어는 끝이다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기술만 배우면 된다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도구를 하나만 익히면 된다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학습은 시간이 있을 때 한다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9224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업무 재구성으로 역할이 진화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문제정의/검증/의사결정이 핵심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도구는 바뀌고 원칙은 남는다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매주 작은 학습이 장기 경쟁력</a:t>
            </a:r>
          </a:p>
        </p:txBody>
      </p:sp>
      <p:sp>
        <p:nvSpPr>
          <p:cNvPr id="21" name="Oval 20"/>
          <p:cNvSpPr/>
          <p:nvPr/>
        </p:nvSpPr>
        <p:spPr>
          <a:xfrm>
            <a:off x="5532120" y="3337560"/>
            <a:ext cx="685800" cy="685800"/>
          </a:xfrm>
          <a:prstGeom prst="ellipse">
            <a:avLst/>
          </a:prstGeom>
          <a:solidFill>
            <a:srgbClr val="1118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E5E7EB"/>
                </a:solidFill>
                <a:latin typeface="Apple SD Gothic Neo"/>
              </a:rPr>
              <a:t>VS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기대 효과(정량/정성)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+  IMPACT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업무 속도↑로 ‘고부가가치’에 시간 투자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학습 속도↑(자료/요약/초안)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커리어 이동성↑(스킬 포트폴리오)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성과 가시화(KPI) 쉬움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325880" y="4636008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617720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불안↓ 자신감↑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25880" y="5138928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A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463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400" b="1">
                <a:solidFill>
                  <a:srgbClr val="F0B43B"/>
                </a:solidFill>
                <a:latin typeface="Apple SD Gothic Neo"/>
              </a:rPr>
              <a:t>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965960"/>
            <a:ext cx="9326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ple SD Gothic Neo"/>
              </a:rPr>
              <a:t>핵심 개념과 원칙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29718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1D5DB"/>
                </a:solidFill>
                <a:latin typeface="Apple SD Gothic Neo"/>
              </a:rPr>
              <a:t>이것만 지키면 실패 확률이 줄어든다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886200"/>
            <a:ext cx="3840480" cy="73152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24160" y="5486400"/>
            <a:ext cx="1828800" cy="1371600"/>
          </a:xfrm>
          <a:prstGeom prst="round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핵심 개념 6가지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≡  SUMMARY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38074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32588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325880" y="173736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55448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T자형 역량: 도메인 깊이 + AI 활용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77570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72084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720840" y="173736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94944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문제정의/목표설정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38074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132588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325880" y="274320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55448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프롬프트/워크플로우 설계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77570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72084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720840" y="274320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94944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검증/리스크 관리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38074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132588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1325880" y="374904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55448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협업/커뮤니케이션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77570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672084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6720840" y="374904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94944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학습 루틴(포트폴리오)</a:t>
            </a:r>
          </a:p>
        </p:txBody>
      </p:sp>
      <p:sp>
        <p:nvSpPr>
          <p:cNvPr id="37" name="Rectangle 3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실행 프레임워크(권장 루틴)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4944" y="1472184"/>
            <a:ext cx="10908792" cy="448056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10908792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005840" y="3108960"/>
            <a:ext cx="10241280" cy="54864"/>
          </a:xfrm>
          <a:prstGeom prst="round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566672" y="2788920"/>
            <a:ext cx="585216" cy="585216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1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1861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6375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5519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내 업무를 ‘대체/증폭/신규’로 분류</a:t>
            </a:r>
          </a:p>
        </p:txBody>
      </p:sp>
      <p:sp>
        <p:nvSpPr>
          <p:cNvPr id="14" name="Oval 13"/>
          <p:cNvSpPr/>
          <p:nvPr/>
        </p:nvSpPr>
        <p:spPr>
          <a:xfrm>
            <a:off x="3273552" y="2788920"/>
            <a:ext cx="585216" cy="585216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2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82549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277063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86207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증폭 영역 1개 선택</a:t>
            </a:r>
          </a:p>
        </p:txBody>
      </p:sp>
      <p:sp>
        <p:nvSpPr>
          <p:cNvPr id="18" name="Oval 17"/>
          <p:cNvSpPr/>
          <p:nvPr/>
        </p:nvSpPr>
        <p:spPr>
          <a:xfrm>
            <a:off x="4980432" y="2788920"/>
            <a:ext cx="585216" cy="585216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3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53237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447751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6895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템플릿/체크리스트 구축</a:t>
            </a:r>
          </a:p>
        </p:txBody>
      </p:sp>
      <p:sp>
        <p:nvSpPr>
          <p:cNvPr id="22" name="Oval 21"/>
          <p:cNvSpPr/>
          <p:nvPr/>
        </p:nvSpPr>
        <p:spPr>
          <a:xfrm>
            <a:off x="6687312" y="2788920"/>
            <a:ext cx="585216" cy="585216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4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23925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618439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27583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결과를 포트폴리오로 기록</a:t>
            </a:r>
          </a:p>
        </p:txBody>
      </p:sp>
      <p:sp>
        <p:nvSpPr>
          <p:cNvPr id="26" name="Oval 25"/>
          <p:cNvSpPr/>
          <p:nvPr/>
        </p:nvSpPr>
        <p:spPr>
          <a:xfrm>
            <a:off x="8394192" y="2788920"/>
            <a:ext cx="585216" cy="585216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5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94613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789127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98271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피드백 받아 개선</a:t>
            </a:r>
          </a:p>
        </p:txBody>
      </p:sp>
      <p:sp>
        <p:nvSpPr>
          <p:cNvPr id="30" name="Oval 29"/>
          <p:cNvSpPr/>
          <p:nvPr/>
        </p:nvSpPr>
        <p:spPr>
          <a:xfrm>
            <a:off x="10101072" y="2788920"/>
            <a:ext cx="585216" cy="585216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6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965301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ounded Rectangle 31"/>
          <p:cNvSpPr/>
          <p:nvPr/>
        </p:nvSpPr>
        <p:spPr>
          <a:xfrm>
            <a:off x="959815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968959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3개월 단위 목표 재설정</a:t>
            </a:r>
          </a:p>
        </p:txBody>
      </p:sp>
      <p:sp>
        <p:nvSpPr>
          <p:cNvPr id="34" name="Rectangle 33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좋은 예 vs 나쁜 예 (짧은 비교)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494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22706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17220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40080" y="1417320"/>
            <a:ext cx="5376672" cy="822960"/>
          </a:xfrm>
          <a:prstGeom prst="roundRect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172200" y="1417320"/>
            <a:ext cx="5376672" cy="822960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40080" y="1417320"/>
            <a:ext cx="5376672" cy="73152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172200" y="1417320"/>
            <a:ext cx="5376672" cy="73152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60120" y="1618488"/>
            <a:ext cx="411480" cy="411480"/>
          </a:xfrm>
          <a:prstGeom prst="ellipse">
            <a:avLst/>
          </a:prstGeom>
          <a:solidFill>
            <a:srgbClr val="DBEA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D4ED8"/>
                </a:solidFill>
                <a:latin typeface="Apple SD Gothic Neo"/>
              </a:rPr>
              <a:t>!</a:t>
            </a:r>
          </a:p>
        </p:txBody>
      </p:sp>
      <p:sp>
        <p:nvSpPr>
          <p:cNvPr id="16" name="Oval 15"/>
          <p:cNvSpPr/>
          <p:nvPr/>
        </p:nvSpPr>
        <p:spPr>
          <a:xfrm>
            <a:off x="6492240" y="1618488"/>
            <a:ext cx="411480" cy="411480"/>
          </a:xfrm>
          <a:prstGeom prst="ellipse">
            <a:avLst/>
          </a:prstGeom>
          <a:solidFill>
            <a:srgbClr val="D1FA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065F46"/>
                </a:solidFill>
                <a:latin typeface="Apple SD Gothic Neo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6304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좋은 예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9516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나쁜 예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012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도메인 문제를 AI로 증폭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검증/책임을 내가 갖는다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학습을 루틴화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성과를 기록한다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9224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도구만 따라하기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검증 없이 복붙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학습을 ‘나중에’로 미룸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성과 기록 없음</a:t>
            </a:r>
          </a:p>
        </p:txBody>
      </p:sp>
      <p:sp>
        <p:nvSpPr>
          <p:cNvPr id="21" name="Oval 20"/>
          <p:cNvSpPr/>
          <p:nvPr/>
        </p:nvSpPr>
        <p:spPr>
          <a:xfrm>
            <a:off x="5532120" y="3337560"/>
            <a:ext cx="685800" cy="685800"/>
          </a:xfrm>
          <a:prstGeom prst="ellipse">
            <a:avLst/>
          </a:prstGeom>
          <a:solidFill>
            <a:srgbClr val="1118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E5E7EB"/>
                </a:solidFill>
                <a:latin typeface="Apple SD Gothic Neo"/>
              </a:rPr>
              <a:t>VS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자주 하는 실수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i  INFO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기술만 보고 도메인 이해를 소홀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학습 목표가 모호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성과/결과물을 남기지 않음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보안/규정 무시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325880" y="4636008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617720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혼자만 쓰고 공유 안 함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25880" y="5138928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A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463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400" b="1">
                <a:solidFill>
                  <a:srgbClr val="F0B43B"/>
                </a:solidFill>
                <a:latin typeface="Apple SD Gothic Neo"/>
              </a:rPr>
              <a:t>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965960"/>
            <a:ext cx="9326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ple SD Gothic Neo"/>
              </a:rPr>
              <a:t>사례로 이해하는 적용 가이드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29718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1D5DB"/>
                </a:solidFill>
                <a:latin typeface="Apple SD Gothic Neo"/>
              </a:rPr>
              <a:t>참여형 활동 없이도 이해되는 예시 중심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886200"/>
            <a:ext cx="3840480" cy="73152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24160" y="5486400"/>
            <a:ext cx="1828800" cy="1371600"/>
          </a:xfrm>
          <a:prstGeom prst="round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사례 1) 내 직무 ‘업무 재구성’ 지도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◆  CASE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38074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32588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325880" y="173736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55448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요청의 역할/관점: 커리어 코치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77570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72084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720840" y="173736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94944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핵심 입력 요소: 목적·대상·제약·데이터·출력 형식(표/목차/분량)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38074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132588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325880" y="274320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55448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출력 통제: 결론 먼저, 근거/리스크를 함께 요청하면 품질이 안정화됨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77570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72084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720840" y="274320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94944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짧은 예시 문장(참고): "내 직무는 [직무]이고, 주요 업무는 아래 6개야. / - (업무 리스트)"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38074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132588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1325880" y="374904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55448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업무를 6개로 쪼개기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77570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672084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6720840" y="374904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94944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증폭 2개만 선택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380744" y="480974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1325880" y="475488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1325880" y="475488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1554480" y="491947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4주 계획은 작게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94944" y="5541264"/>
            <a:ext cx="35204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ounded Rectangle 41"/>
          <p:cNvSpPr/>
          <p:nvPr/>
        </p:nvSpPr>
        <p:spPr>
          <a:xfrm>
            <a:off x="640080" y="5486400"/>
            <a:ext cx="352044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640080" y="5486400"/>
            <a:ext cx="73152" cy="86868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841248" y="5650992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Apple SD Gothic Neo"/>
              </a:rPr>
              <a:t>6개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41248" y="6053328"/>
            <a:ext cx="3200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항목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4443984" y="5541264"/>
            <a:ext cx="35204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ounded Rectangle 46"/>
          <p:cNvSpPr/>
          <p:nvPr/>
        </p:nvSpPr>
        <p:spPr>
          <a:xfrm>
            <a:off x="4389120" y="5486400"/>
            <a:ext cx="352044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4389120" y="5486400"/>
            <a:ext cx="73152" cy="86868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4590288" y="5650992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Apple SD Gothic Neo"/>
              </a:rPr>
              <a:t>2개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4590288" y="6053328"/>
            <a:ext cx="3200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항목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8193024" y="5541264"/>
            <a:ext cx="35204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ounded Rectangle 51"/>
          <p:cNvSpPr/>
          <p:nvPr/>
        </p:nvSpPr>
        <p:spPr>
          <a:xfrm>
            <a:off x="8138160" y="5486400"/>
            <a:ext cx="352044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8138160" y="5486400"/>
            <a:ext cx="73152" cy="86868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8339328" y="5650992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Apple SD Gothic Neo"/>
              </a:rPr>
              <a:t>4주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339328" y="6053328"/>
            <a:ext cx="3200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기간</a:t>
            </a:r>
          </a:p>
        </p:txBody>
      </p:sp>
      <p:sp>
        <p:nvSpPr>
          <p:cNvPr id="56" name="Rectangle 55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사례 2) 역량 로드맵(회사 교육 연계) 만들기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◆  CASE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38074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32588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325880" y="173736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55448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요청의 역할/관점: 사내 교육 설계자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77570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72084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720840" y="173736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94944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핵심 입력 요소: 목적·대상·제약·데이터·출력 형식(표/목차/분량)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38074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132588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325880" y="274320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55448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출력 통제: 결론 먼저, 근거/리스크를 함께 요청하면 품질이 안정화됨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77570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72084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720840" y="274320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94944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짧은 예시 문장(참고): "대상: [직군/연차] / AI 시대 핵심 역량을 6개로 정리하고,"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38074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132588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1325880" y="374904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55448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적용은 ‘산출물’로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77570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672084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6720840" y="374904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94944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지표는 측정 가능하게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380744" y="480974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1325880" y="475488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1325880" y="475488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1554480" y="491947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직군/연차를 구체화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94944" y="5541264"/>
            <a:ext cx="35204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ounded Rectangle 41"/>
          <p:cNvSpPr/>
          <p:nvPr/>
        </p:nvSpPr>
        <p:spPr>
          <a:xfrm>
            <a:off x="640080" y="5486400"/>
            <a:ext cx="352044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640080" y="5486400"/>
            <a:ext cx="73152" cy="86868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841248" y="5650992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Apple SD Gothic Neo"/>
              </a:rPr>
              <a:t>6개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41248" y="6053328"/>
            <a:ext cx="3200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항목</a:t>
            </a:r>
          </a:p>
        </p:txBody>
      </p:sp>
      <p:sp>
        <p:nvSpPr>
          <p:cNvPr id="46" name="Rectangle 45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역량 변화(예시)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4944" y="1472184"/>
            <a:ext cx="10908792" cy="448056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10908792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40080" y="1417320"/>
            <a:ext cx="10908792" cy="73152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822960" y="1581912"/>
            <a:ext cx="502920" cy="502920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▦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960120" y="1737360"/>
          <a:ext cx="10268712" cy="3154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22904"/>
                <a:gridCol w="3422904"/>
                <a:gridCol w="3422904"/>
              </a:tblGrid>
              <a:tr h="788670">
                <a:tc>
                  <a:txBody>
                    <a:bodyPr/>
                    <a:lstStyle/>
                    <a:p>
                      <a:pPr algn="ctr"/>
                      <a:r>
                        <a:rPr b="1" sz="1400">
                          <a:solidFill>
                            <a:srgbClr val="FFFFFF"/>
                          </a:solidFill>
                          <a:latin typeface="Apple SD Gothic Neo"/>
                        </a:rPr>
                        <a:t>약해지는 역량</a:t>
                      </a:r>
                    </a:p>
                  </a:txBody>
                  <a:tcPr>
                    <a:solidFill>
                      <a:srgbClr val="142A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b="1" sz="1400">
                          <a:solidFill>
                            <a:srgbClr val="FFFFFF"/>
                          </a:solidFill>
                          <a:latin typeface="Apple SD Gothic Neo"/>
                        </a:rPr>
                        <a:t>강해지는 역량</a:t>
                      </a:r>
                    </a:p>
                  </a:txBody>
                  <a:tcPr>
                    <a:solidFill>
                      <a:srgbClr val="142A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b="1" sz="1400">
                          <a:solidFill>
                            <a:srgbClr val="FFFFFF"/>
                          </a:solidFill>
                          <a:latin typeface="Apple SD Gothic Neo"/>
                        </a:rPr>
                        <a:t>예시</a:t>
                      </a:r>
                    </a:p>
                  </a:txBody>
                  <a:tcPr>
                    <a:solidFill>
                      <a:srgbClr val="142A45"/>
                    </a:solidFill>
                  </a:tcPr>
                </a:tc>
              </a:tr>
              <a:tr h="788670"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반복 문서 작성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문제 정의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요구사항 구조화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788670"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단순 번역/요약</a:t>
                      </a:r>
                    </a:p>
                  </a:txBody>
                  <a:tcPr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검증/리스크</a:t>
                      </a:r>
                    </a:p>
                  </a:txBody>
                  <a:tcPr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팩트체크</a:t>
                      </a:r>
                    </a:p>
                  </a:txBody>
                  <a:tcPr>
                    <a:solidFill>
                      <a:srgbClr val="F9FAFB"/>
                    </a:solidFill>
                  </a:tcPr>
                </a:tc>
              </a:tr>
              <a:tr h="788670"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정해진 절차 수행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워크플로우 설계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자동화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2" name="Rectangle 1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결과 품질 검증 체크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i  INFO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사실/수치/고유명사는 원문 대조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누락된 가정이 없는지 질문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대안 2개 이상 비교 요청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리스크/반론을 함께 요청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694944" y="5541264"/>
            <a:ext cx="35204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40080" y="5486400"/>
            <a:ext cx="352044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40080" y="5486400"/>
            <a:ext cx="73152" cy="86868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41248" y="5650992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Apple SD Gothic Neo"/>
              </a:rPr>
              <a:t>2개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41248" y="6053328"/>
            <a:ext cx="3200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항목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A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463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400" b="1">
                <a:solidFill>
                  <a:srgbClr val="F0B43B"/>
                </a:solidFill>
                <a:latin typeface="Apple SD Gothic Neo"/>
              </a:rPr>
              <a:t>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965960"/>
            <a:ext cx="9326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ple SD Gothic Neo"/>
              </a:rPr>
              <a:t>리스크 &amp; 체크리스트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29718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1D5DB"/>
                </a:solidFill>
                <a:latin typeface="Apple SD Gothic Neo"/>
              </a:rPr>
              <a:t>안전하게, 팀 단위로 굴리기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886200"/>
            <a:ext cx="3840480" cy="73152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24160" y="5486400"/>
            <a:ext cx="1828800" cy="1371600"/>
          </a:xfrm>
          <a:prstGeom prst="round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리스크와 완화 전략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494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22706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17220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40080" y="1417320"/>
            <a:ext cx="5376672" cy="822960"/>
          </a:xfrm>
          <a:prstGeom prst="roundRect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172200" y="1417320"/>
            <a:ext cx="5376672" cy="822960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40080" y="1417320"/>
            <a:ext cx="5376672" cy="73152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172200" y="1417320"/>
            <a:ext cx="5376672" cy="73152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60120" y="1618488"/>
            <a:ext cx="411480" cy="411480"/>
          </a:xfrm>
          <a:prstGeom prst="ellipse">
            <a:avLst/>
          </a:prstGeom>
          <a:solidFill>
            <a:srgbClr val="DBEA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D4ED8"/>
                </a:solidFill>
                <a:latin typeface="Apple SD Gothic Neo"/>
              </a:rPr>
              <a:t>!</a:t>
            </a:r>
          </a:p>
        </p:txBody>
      </p:sp>
      <p:sp>
        <p:nvSpPr>
          <p:cNvPr id="16" name="Oval 15"/>
          <p:cNvSpPr/>
          <p:nvPr/>
        </p:nvSpPr>
        <p:spPr>
          <a:xfrm>
            <a:off x="6492240" y="1618488"/>
            <a:ext cx="411480" cy="411480"/>
          </a:xfrm>
          <a:prstGeom prst="ellipse">
            <a:avLst/>
          </a:prstGeom>
          <a:solidFill>
            <a:srgbClr val="D1FA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065F46"/>
                </a:solidFill>
                <a:latin typeface="Apple SD Gothic Neo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6304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리스크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9516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완화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012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불안/저항으로 학습 중단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도구 변화에 피로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성과 가시화 실패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보안 리스크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9224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작은 목표/성공 경험 설계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원칙 중심 학습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포트폴리오로 성과 기록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보안 체크리스트 내재화</a:t>
            </a:r>
          </a:p>
        </p:txBody>
      </p:sp>
      <p:sp>
        <p:nvSpPr>
          <p:cNvPr id="21" name="Oval 20"/>
          <p:cNvSpPr/>
          <p:nvPr/>
        </p:nvSpPr>
        <p:spPr>
          <a:xfrm>
            <a:off x="5532120" y="3337560"/>
            <a:ext cx="685800" cy="685800"/>
          </a:xfrm>
          <a:prstGeom prst="ellipse">
            <a:avLst/>
          </a:prstGeom>
          <a:solidFill>
            <a:srgbClr val="1118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E5E7EB"/>
                </a:solidFill>
                <a:latin typeface="Apple SD Gothic Neo"/>
              </a:rPr>
              <a:t>VS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체크리스트(현업 적용용)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✓  CHECK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업무를 대체/증폭으로 분류했나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증폭 2개 목표가 있는가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4주 적용 계획이 있는가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성과 지표가 있는가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325880" y="4636008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617720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산출물(포트폴리오)을 남겼나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25880" y="5138928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694944" y="5541264"/>
            <a:ext cx="35204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640080" y="5486400"/>
            <a:ext cx="352044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640080" y="5486400"/>
            <a:ext cx="73152" cy="86868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41248" y="5650992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Apple SD Gothic Neo"/>
              </a:rPr>
              <a:t>2개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41248" y="6053328"/>
            <a:ext cx="3200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항목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4443984" y="5541264"/>
            <a:ext cx="35204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4389120" y="5486400"/>
            <a:ext cx="352044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4389120" y="5486400"/>
            <a:ext cx="73152" cy="86868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590288" y="5650992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Apple SD Gothic Neo"/>
              </a:rPr>
              <a:t>4주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590288" y="6053328"/>
            <a:ext cx="3200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기간</a:t>
            </a:r>
          </a:p>
        </p:txBody>
      </p:sp>
      <p:sp>
        <p:nvSpPr>
          <p:cNvPr id="38" name="Rectangle 3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팀 적용(롤아웃) 방법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◆  CASE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팀별 학습 스프린트 운영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산출물 데모/공유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멘토/리뷰 체계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교육 로드맵 공개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A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463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400" b="1">
                <a:solidFill>
                  <a:srgbClr val="F0B43B"/>
                </a:solidFill>
                <a:latin typeface="Apple SD Gothic Neo"/>
              </a:rPr>
              <a:t>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965960"/>
            <a:ext cx="9326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ple SD Gothic Neo"/>
              </a:rPr>
              <a:t>요약 &amp; 다음 행동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29718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1D5DB"/>
                </a:solidFill>
                <a:latin typeface="Apple SD Gothic Neo"/>
              </a:rPr>
              <a:t>오늘부터 1개만 실행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886200"/>
            <a:ext cx="3840480" cy="73152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24160" y="5486400"/>
            <a:ext cx="1828800" cy="1371600"/>
          </a:xfrm>
          <a:prstGeom prst="round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핵심 요약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≡  SUMMARY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AI 시대 핵심은 도구가 아니라 역량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증폭 영역을 선택하고 루틴으로 학습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성과는 포트폴리오로 남긴다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오늘 행동: 내 업무 6개를 대체/증폭으로 분류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694944" y="5541264"/>
            <a:ext cx="35204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40080" y="5486400"/>
            <a:ext cx="352044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40080" y="5486400"/>
            <a:ext cx="73152" cy="86868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41248" y="5650992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Apple SD Gothic Neo"/>
              </a:rPr>
              <a:t>6개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41248" y="6053328"/>
            <a:ext cx="3200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항목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23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